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77"/>
  </p:notesMasterIdLst>
  <p:sldIdLst>
    <p:sldId id="256" r:id="rId2"/>
    <p:sldId id="293" r:id="rId3"/>
    <p:sldId id="266" r:id="rId4"/>
    <p:sldId id="268" r:id="rId5"/>
    <p:sldId id="277" r:id="rId6"/>
    <p:sldId id="282" r:id="rId7"/>
    <p:sldId id="267" r:id="rId8"/>
    <p:sldId id="270" r:id="rId9"/>
    <p:sldId id="291" r:id="rId10"/>
    <p:sldId id="269" r:id="rId11"/>
    <p:sldId id="299" r:id="rId12"/>
    <p:sldId id="294" r:id="rId13"/>
    <p:sldId id="300" r:id="rId14"/>
    <p:sldId id="302" r:id="rId15"/>
    <p:sldId id="303" r:id="rId16"/>
    <p:sldId id="304" r:id="rId17"/>
    <p:sldId id="305" r:id="rId18"/>
    <p:sldId id="362" r:id="rId19"/>
    <p:sldId id="361" r:id="rId20"/>
    <p:sldId id="306" r:id="rId21"/>
    <p:sldId id="307" r:id="rId22"/>
    <p:sldId id="308" r:id="rId23"/>
    <p:sldId id="309" r:id="rId24"/>
    <p:sldId id="310" r:id="rId25"/>
    <p:sldId id="311" r:id="rId26"/>
    <p:sldId id="320" r:id="rId27"/>
    <p:sldId id="321" r:id="rId28"/>
    <p:sldId id="322" r:id="rId29"/>
    <p:sldId id="323" r:id="rId30"/>
    <p:sldId id="324" r:id="rId31"/>
    <p:sldId id="325" r:id="rId32"/>
    <p:sldId id="312" r:id="rId33"/>
    <p:sldId id="313" r:id="rId34"/>
    <p:sldId id="314" r:id="rId35"/>
    <p:sldId id="315" r:id="rId36"/>
    <p:sldId id="316" r:id="rId37"/>
    <p:sldId id="297" r:id="rId38"/>
    <p:sldId id="296" r:id="rId39"/>
    <p:sldId id="318" r:id="rId40"/>
    <p:sldId id="319" r:id="rId41"/>
    <p:sldId id="326" r:id="rId42"/>
    <p:sldId id="295" r:id="rId43"/>
    <p:sldId id="327" r:id="rId44"/>
    <p:sldId id="328" r:id="rId45"/>
    <p:sldId id="329" r:id="rId46"/>
    <p:sldId id="330" r:id="rId47"/>
    <p:sldId id="331" r:id="rId48"/>
    <p:sldId id="332" r:id="rId49"/>
    <p:sldId id="298" r:id="rId50"/>
    <p:sldId id="333" r:id="rId51"/>
    <p:sldId id="334" r:id="rId52"/>
    <p:sldId id="336" r:id="rId53"/>
    <p:sldId id="335" r:id="rId54"/>
    <p:sldId id="337" r:id="rId55"/>
    <p:sldId id="338" r:id="rId56"/>
    <p:sldId id="339" r:id="rId57"/>
    <p:sldId id="340" r:id="rId58"/>
    <p:sldId id="341" r:id="rId59"/>
    <p:sldId id="342" r:id="rId60"/>
    <p:sldId id="363" r:id="rId61"/>
    <p:sldId id="343" r:id="rId62"/>
    <p:sldId id="344" r:id="rId63"/>
    <p:sldId id="345" r:id="rId64"/>
    <p:sldId id="346" r:id="rId65"/>
    <p:sldId id="347" r:id="rId66"/>
    <p:sldId id="264" r:id="rId67"/>
    <p:sldId id="349" r:id="rId68"/>
    <p:sldId id="350" r:id="rId69"/>
    <p:sldId id="352" r:id="rId70"/>
    <p:sldId id="353" r:id="rId71"/>
    <p:sldId id="354" r:id="rId72"/>
    <p:sldId id="355" r:id="rId73"/>
    <p:sldId id="356" r:id="rId74"/>
    <p:sldId id="357" r:id="rId75"/>
    <p:sldId id="360" r:id="rId7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630"/>
    <p:restoredTop sz="86818"/>
  </p:normalViewPr>
  <p:slideViewPr>
    <p:cSldViewPr snapToGrid="0">
      <p:cViewPr varScale="1">
        <p:scale>
          <a:sx n="148" d="100"/>
          <a:sy n="148" d="100"/>
        </p:scale>
        <p:origin x="2616" y="19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hdphoto1.wdp>
</file>

<file path=ppt/media/image1.png>
</file>

<file path=ppt/media/image10.svg>
</file>

<file path=ppt/media/image11.png>
</file>

<file path=ppt/media/image12.svg>
</file>

<file path=ppt/media/image13.jp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12/4/24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Vamos al notebook y al ejercicio de </a:t>
            </a:r>
            <a:r>
              <a:rPr lang="es-ES_tradnl" dirty="0" err="1"/>
              <a:t>Pylint</a:t>
            </a:r>
            <a:r>
              <a:rPr lang="es-ES_tradnl"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9</a:t>
            </a:fld>
            <a:endParaRPr lang="es-ES_tradnl"/>
          </a:p>
        </p:txBody>
      </p:sp>
    </p:spTree>
    <p:extLst>
      <p:ext uri="{BB962C8B-B14F-4D97-AF65-F5344CB8AC3E}">
        <p14:creationId xmlns:p14="http://schemas.microsoft.com/office/powerpoint/2010/main" val="27523007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Estas curvas no estiman exactamente que tanta ganancia de rendimiento se puede obtener mas datos, pero nos da una idea de que tanto podemos esperar de la ganancia de rendimiento con más datos de entrenamiento.</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8796782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22</a:t>
            </a:fld>
            <a:endParaRPr lang="es-ES_tradnl"/>
          </a:p>
        </p:txBody>
      </p:sp>
    </p:spTree>
    <p:extLst>
      <p:ext uri="{BB962C8B-B14F-4D97-AF65-F5344CB8AC3E}">
        <p14:creationId xmlns:p14="http://schemas.microsoft.com/office/powerpoint/2010/main" val="37867602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36775456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The statistician George Box said in 1976 that “all models are wrong, but some are useful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Tractable es que se </a:t>
            </a:r>
            <a:r>
              <a:rPr lang="en-US" sz="2800" dirty="0" err="1"/>
              <a:t>puede</a:t>
            </a:r>
            <a:r>
              <a:rPr lang="en-US" sz="2800" dirty="0"/>
              <a:t> </a:t>
            </a:r>
            <a:r>
              <a:rPr lang="en-US" sz="2800" dirty="0" err="1"/>
              <a:t>obtener</a:t>
            </a:r>
            <a:r>
              <a:rPr lang="en-US" sz="2800" dirty="0"/>
              <a:t> </a:t>
            </a:r>
            <a:r>
              <a:rPr lang="en-US" sz="2800" dirty="0" err="1"/>
              <a:t>en</a:t>
            </a:r>
            <a:r>
              <a:rPr lang="en-US" sz="2800" dirty="0"/>
              <a:t> </a:t>
            </a:r>
            <a:r>
              <a:rPr lang="en-US" sz="2800" dirty="0" err="1"/>
              <a:t>tiempo</a:t>
            </a:r>
            <a:r>
              <a:rPr lang="en-US" sz="2800" dirty="0"/>
              <a:t> </a:t>
            </a:r>
            <a:r>
              <a:rPr lang="en-US" sz="2800" dirty="0" err="1"/>
              <a:t>polinomico</a:t>
            </a:r>
            <a:r>
              <a:rPr lang="en-US" sz="2800" dirty="0"/>
              <a:t>..</a:t>
            </a: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sz="1200"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24</a:t>
            </a:fld>
            <a:endParaRPr lang="es-ES_tradnl"/>
          </a:p>
        </p:txBody>
      </p:sp>
    </p:spTree>
    <p:extLst>
      <p:ext uri="{BB962C8B-B14F-4D97-AF65-F5344CB8AC3E}">
        <p14:creationId xmlns:p14="http://schemas.microsoft.com/office/powerpoint/2010/main" val="9323548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sz="1200"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25</a:t>
            </a:fld>
            <a:endParaRPr lang="es-ES_tradnl"/>
          </a:p>
        </p:txBody>
      </p:sp>
    </p:spTree>
    <p:extLst>
      <p:ext uri="{BB962C8B-B14F-4D97-AF65-F5344CB8AC3E}">
        <p14:creationId xmlns:p14="http://schemas.microsoft.com/office/powerpoint/2010/main" val="1440143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La solución de una fase puede ser usada como </a:t>
            </a:r>
            <a:r>
              <a:rPr lang="es-ES_tradnl" sz="1200" dirty="0" err="1"/>
              <a:t>baseline</a:t>
            </a:r>
            <a:r>
              <a:rPr lang="es-ES_tradnl" sz="1200" dirty="0"/>
              <a:t> para la siguiente.</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example, to predict what letter users are going to type next in English, you can show the top three most common English letters, “e,” “t,” and “a,” which might get your accuracy to be 30%.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Si crees que el aprendizaje automático te dará un impulso del 100%, entonces una heurística te llevará al 50% del camino.</a:t>
            </a: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11626424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La solución de una fase puede ser usada como </a:t>
            </a:r>
            <a:r>
              <a:rPr lang="es-ES_tradnl" sz="1200" dirty="0" err="1"/>
              <a:t>baseline</a:t>
            </a:r>
            <a:r>
              <a:rPr lang="es-ES_tradnl" sz="1200" dirty="0"/>
              <a:t> para la siguiente.</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example, to predict what letter users are going to type next in English, you can show the top three most common English letters, “e,” “t,” and “a,” which might get your accuracy to be 30%.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Si crees que el aprendizaje automático te dará un impulso del 100%, entonces una heurística te llevará al 50% del camino.</a:t>
            </a: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13651905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1265156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30</a:t>
            </a:fld>
            <a:endParaRPr lang="es-ES_tradnl"/>
          </a:p>
        </p:txBody>
      </p:sp>
    </p:spTree>
    <p:extLst>
      <p:ext uri="{BB962C8B-B14F-4D97-AF65-F5344CB8AC3E}">
        <p14:creationId xmlns:p14="http://schemas.microsoft.com/office/powerpoint/2010/main" val="3765864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21362613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Vamos al notebook y al ejercicio de </a:t>
            </a:r>
            <a:r>
              <a:rPr lang="es-ES_tradnl" dirty="0" err="1"/>
              <a:t>Pylint</a:t>
            </a:r>
            <a:r>
              <a:rPr lang="es-ES_tradnl"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8575486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s-ES_tradnl" sz="1200" dirty="0"/>
              <a:t>Luego de tener el primer modelo, para mejorar podemos considerar ensambles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33</a:t>
            </a:fld>
            <a:endParaRPr lang="es-ES_tradnl"/>
          </a:p>
        </p:txBody>
      </p:sp>
    </p:spTree>
    <p:extLst>
      <p:ext uri="{BB962C8B-B14F-4D97-AF65-F5344CB8AC3E}">
        <p14:creationId xmlns:p14="http://schemas.microsoft.com/office/powerpoint/2010/main" val="31543109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Asumamos</a:t>
            </a:r>
            <a:r>
              <a:rPr lang="en-US" dirty="0"/>
              <a:t> que las </a:t>
            </a:r>
            <a:r>
              <a:rPr lang="en-US" dirty="0" err="1"/>
              <a:t>salidas</a:t>
            </a:r>
            <a:r>
              <a:rPr lang="en-US" dirty="0"/>
              <a:t> de </a:t>
            </a:r>
            <a:r>
              <a:rPr lang="en-US" dirty="0" err="1"/>
              <a:t>los</a:t>
            </a:r>
            <a:r>
              <a:rPr lang="en-US" dirty="0"/>
              <a:t> </a:t>
            </a:r>
            <a:r>
              <a:rPr lang="en-US" dirty="0" err="1"/>
              <a:t>clasficadores</a:t>
            </a:r>
            <a:r>
              <a:rPr lang="en-US" dirty="0"/>
              <a:t> no </a:t>
            </a:r>
            <a:r>
              <a:rPr lang="en-US" dirty="0" err="1"/>
              <a:t>están</a:t>
            </a:r>
            <a:r>
              <a:rPr lang="en-US" dirty="0"/>
              <a:t> </a:t>
            </a:r>
            <a:r>
              <a:rPr lang="en-US" dirty="0" err="1"/>
              <a:t>correlacionados</a:t>
            </a:r>
            <a:r>
              <a:rPr lang="en-US"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34</a:t>
            </a:fld>
            <a:endParaRPr lang="es-ES_tradnl"/>
          </a:p>
        </p:txBody>
      </p:sp>
    </p:spTree>
    <p:extLst>
      <p:ext uri="{BB962C8B-B14F-4D97-AF65-F5344CB8AC3E}">
        <p14:creationId xmlns:p14="http://schemas.microsoft.com/office/powerpoint/2010/main" val="19351438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Asumamos</a:t>
            </a:r>
            <a:r>
              <a:rPr lang="en-US" dirty="0"/>
              <a:t> que las </a:t>
            </a:r>
            <a:r>
              <a:rPr lang="en-US" dirty="0" err="1"/>
              <a:t>salidas</a:t>
            </a:r>
            <a:r>
              <a:rPr lang="en-US" dirty="0"/>
              <a:t> de </a:t>
            </a:r>
            <a:r>
              <a:rPr lang="en-US" dirty="0" err="1"/>
              <a:t>los</a:t>
            </a:r>
            <a:r>
              <a:rPr lang="en-US" dirty="0"/>
              <a:t> </a:t>
            </a:r>
            <a:r>
              <a:rPr lang="en-US" dirty="0" err="1"/>
              <a:t>clasficadores</a:t>
            </a:r>
            <a:r>
              <a:rPr lang="en-US" dirty="0"/>
              <a:t> no </a:t>
            </a:r>
            <a:r>
              <a:rPr lang="en-US" dirty="0" err="1"/>
              <a:t>están</a:t>
            </a:r>
            <a:r>
              <a:rPr lang="en-US" dirty="0"/>
              <a:t> </a:t>
            </a:r>
            <a:r>
              <a:rPr lang="en-US" dirty="0" err="1"/>
              <a:t>correlacionados</a:t>
            </a:r>
            <a:r>
              <a:rPr lang="en-US"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35</a:t>
            </a:fld>
            <a:endParaRPr lang="es-ES_tradnl"/>
          </a:p>
        </p:txBody>
      </p:sp>
    </p:spTree>
    <p:extLst>
      <p:ext uri="{BB962C8B-B14F-4D97-AF65-F5344CB8AC3E}">
        <p14:creationId xmlns:p14="http://schemas.microsoft.com/office/powerpoint/2010/main" val="19366282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Asumamos</a:t>
            </a:r>
            <a:r>
              <a:rPr lang="en-US" dirty="0"/>
              <a:t> que las </a:t>
            </a:r>
            <a:r>
              <a:rPr lang="en-US" dirty="0" err="1"/>
              <a:t>salidas</a:t>
            </a:r>
            <a:r>
              <a:rPr lang="en-US" dirty="0"/>
              <a:t> de </a:t>
            </a:r>
            <a:r>
              <a:rPr lang="en-US" dirty="0" err="1"/>
              <a:t>los</a:t>
            </a:r>
            <a:r>
              <a:rPr lang="en-US" dirty="0"/>
              <a:t> </a:t>
            </a:r>
            <a:r>
              <a:rPr lang="en-US" dirty="0" err="1"/>
              <a:t>clasficadores</a:t>
            </a:r>
            <a:r>
              <a:rPr lang="en-US" dirty="0"/>
              <a:t> no </a:t>
            </a:r>
            <a:r>
              <a:rPr lang="en-US" dirty="0" err="1"/>
              <a:t>están</a:t>
            </a:r>
            <a:r>
              <a:rPr lang="en-US" dirty="0"/>
              <a:t> </a:t>
            </a:r>
            <a:r>
              <a:rPr lang="en-US" dirty="0" err="1"/>
              <a:t>correlacionados</a:t>
            </a:r>
            <a:r>
              <a:rPr lang="en-US"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36</a:t>
            </a:fld>
            <a:endParaRPr lang="es-ES_tradnl"/>
          </a:p>
        </p:txBody>
      </p:sp>
    </p:spTree>
    <p:extLst>
      <p:ext uri="{BB962C8B-B14F-4D97-AF65-F5344CB8AC3E}">
        <p14:creationId xmlns:p14="http://schemas.microsoft.com/office/powerpoint/2010/main" val="5845287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Comentar que versionado de modelos, experimentos </a:t>
            </a:r>
            <a:r>
              <a:rPr lang="es-ES_tradnl" dirty="0" err="1"/>
              <a:t>etc</a:t>
            </a:r>
            <a:r>
              <a:rPr lang="es-ES_tradnl" dirty="0"/>
              <a:t> </a:t>
            </a:r>
            <a:r>
              <a:rPr lang="es-ES_tradnl" dirty="0" err="1"/>
              <a:t>vermeos</a:t>
            </a:r>
            <a:r>
              <a:rPr lang="es-ES_tradnl" dirty="0"/>
              <a:t> en siguiente clases </a:t>
            </a:r>
          </a:p>
          <a:p>
            <a:endParaRPr lang="es-ES_tradnl" dirty="0"/>
          </a:p>
          <a:p>
            <a:r>
              <a:rPr lang="es-ES_tradnl" sz="1200" dirty="0"/>
              <a:t>En un modelo de ML, uno quizás tenga que re-entrenar el modelo y esperar a que </a:t>
            </a:r>
            <a:r>
              <a:rPr lang="es-ES_tradnl" sz="1200" dirty="0" err="1"/>
              <a:t>converga</a:t>
            </a:r>
            <a:r>
              <a:rPr lang="es-ES_tradnl" sz="1200" dirty="0"/>
              <a:t> para ver si el error se corrigió. Inclusive hay veces que no se está seguro si el error se corrigió.</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example, data is managed by data engineers, labels by subject matter experts, ML algorithms by data scientists, and infrastructure by ML engineers or the ML platform team. </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38</a:t>
            </a:fld>
            <a:endParaRPr lang="es-ES_tradnl"/>
          </a:p>
        </p:txBody>
      </p:sp>
    </p:spTree>
    <p:extLst>
      <p:ext uri="{BB962C8B-B14F-4D97-AF65-F5344CB8AC3E}">
        <p14:creationId xmlns:p14="http://schemas.microsoft.com/office/powerpoint/2010/main" val="35988124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Mala implementación: Por ejemplo, si usa </a:t>
            </a:r>
            <a:r>
              <a:rPr lang="es-ES_tradnl" sz="1200" dirty="0" err="1"/>
              <a:t>PyTorch</a:t>
            </a:r>
            <a:r>
              <a:rPr lang="es-ES_tradnl" sz="1200" dirty="0"/>
              <a:t>, es posible que haya olvidado detener las actualizaciones de gradiente durante la evaluación cuando debería hacerlo.</a:t>
            </a:r>
          </a:p>
          <a:p>
            <a:endParaRPr lang="es-ES_tradnl" sz="1200" dirty="0"/>
          </a:p>
          <a:p>
            <a:r>
              <a:rPr lang="es-ES_tradnl" sz="1200" dirty="0"/>
              <a:t>Problema de data:  Muestras de datos y etiquetas emparejadas incorrectamente, etiquetas ruidosas, funciones normalizadas mediante estadísticas obsoletas y más</a:t>
            </a:r>
          </a:p>
          <a:p>
            <a:endParaRPr lang="es-ES_tradnl" sz="1200" dirty="0"/>
          </a:p>
          <a:p>
            <a:r>
              <a:rPr lang="es-ES_tradnl" sz="1200" dirty="0"/>
              <a:t>Por eso es importante ser preventivo a la hora de entrenar, llevar buenas practicas de programación desde el momento uno. </a:t>
            </a:r>
          </a:p>
          <a:p>
            <a:endParaRPr lang="es-ES_tradnl" sz="1200" dirty="0"/>
          </a:p>
          <a:p>
            <a:endParaRPr lang="es-ES_tradnl" sz="1200"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39</a:t>
            </a:fld>
            <a:endParaRPr lang="es-ES_tradnl"/>
          </a:p>
        </p:txBody>
      </p:sp>
    </p:spTree>
    <p:extLst>
      <p:ext uri="{BB962C8B-B14F-4D97-AF65-F5344CB8AC3E}">
        <p14:creationId xmlns:p14="http://schemas.microsoft.com/office/powerpoint/2010/main" val="23931252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Start with the simplest model and then slowly add more components to see if it helps or hurts the performance. For example, if you want to build a recurrent neural network (RNN), start with just one level of RNN cell before stacking multiple together or adding more regularization. Currently, many people start out by cloning an open source implementation of a state-of-the-art model and plugging in their own data. On the off-chance that it works, it’s great. But if it doesn’t, it’s very hard to debug the system because the problem could have been caused by any of the many components in the model. </a:t>
            </a:r>
            <a:endParaRPr lang="en-US" sz="2800" dirty="0"/>
          </a:p>
          <a:p>
            <a:endParaRPr lang="en-US" dirty="0"/>
          </a:p>
          <a:p>
            <a:endParaRPr lang="es-ES_tradnl" sz="1200" dirty="0"/>
          </a:p>
          <a:p>
            <a:endParaRPr lang="es-ES_tradnl" sz="1200"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40</a:t>
            </a:fld>
            <a:endParaRPr lang="es-ES_tradnl"/>
          </a:p>
        </p:txBody>
      </p:sp>
    </p:spTree>
    <p:extLst>
      <p:ext uri="{BB962C8B-B14F-4D97-AF65-F5344CB8AC3E}">
        <p14:creationId xmlns:p14="http://schemas.microsoft.com/office/powerpoint/2010/main" val="37498136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Esto no es una explicación en detalle sino una idea a tener en cuenta. Es difícil enseñar esto sin ensuciarse las manos.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42</a:t>
            </a:fld>
            <a:endParaRPr lang="es-ES_tradnl"/>
          </a:p>
        </p:txBody>
      </p:sp>
    </p:spTree>
    <p:extLst>
      <p:ext uri="{BB962C8B-B14F-4D97-AF65-F5344CB8AC3E}">
        <p14:creationId xmlns:p14="http://schemas.microsoft.com/office/powerpoint/2010/main" val="41190760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Esto no es una explicación en detalle sino una idea a tener en cuenta. Es difícil enseñar esto sin ensuciarse las manos.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43</a:t>
            </a:fld>
            <a:endParaRPr lang="es-ES_tradnl"/>
          </a:p>
        </p:txBody>
      </p:sp>
    </p:spTree>
    <p:extLst>
      <p:ext uri="{BB962C8B-B14F-4D97-AF65-F5344CB8AC3E}">
        <p14:creationId xmlns:p14="http://schemas.microsoft.com/office/powerpoint/2010/main" val="42298290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As each machine produces its own gradient, if your model waits for all of them to finish a run—synchronous stochastic gradient descent (SGD)— stragglers will cause the entire system to slow down, wasting time and resources The straggler problem grows with the number of machines, as the more workers, the more likely that at least one worker will run unusually slowly in a given iteration. However, there have been many algorithms that effectively address this problem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If your model updates the weight using the gradient from each machine separately— asynchronous SGD—gradient staleness might become a problem because the </a:t>
            </a:r>
            <a:r>
              <a:rPr lang="en-US" sz="1800" dirty="0" err="1">
                <a:effectLst/>
                <a:latin typeface="MinionPro"/>
              </a:rPr>
              <a:t>gradi</a:t>
            </a:r>
            <a:r>
              <a:rPr lang="en-US" sz="1800" dirty="0">
                <a:effectLst/>
                <a:latin typeface="MinionPro"/>
              </a:rPr>
              <a:t>‐ </a:t>
            </a:r>
            <a:r>
              <a:rPr lang="en-US" sz="1800" dirty="0" err="1">
                <a:effectLst/>
                <a:latin typeface="MinionPro"/>
              </a:rPr>
              <a:t>ents</a:t>
            </a:r>
            <a:r>
              <a:rPr lang="en-US" sz="1800" dirty="0">
                <a:effectLst/>
                <a:latin typeface="MinionPro"/>
              </a:rPr>
              <a:t> from one machine have caused the weights to change before the gradients from another machine have come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44</a:t>
            </a:fld>
            <a:endParaRPr lang="es-ES_tradnl"/>
          </a:p>
        </p:txBody>
      </p:sp>
    </p:spTree>
    <p:extLst>
      <p:ext uri="{BB962C8B-B14F-4D97-AF65-F5344CB8AC3E}">
        <p14:creationId xmlns:p14="http://schemas.microsoft.com/office/powerpoint/2010/main" val="21269235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El conocimiento de aplicaciones comunes de aprendizaje </a:t>
            </a:r>
            <a:r>
              <a:rPr lang="es-ES_tradnl" sz="1200" dirty="0" err="1"/>
              <a:t>automatico</a:t>
            </a:r>
            <a:r>
              <a:rPr lang="es-ES_tradnl" sz="1200" dirty="0"/>
              <a:t> es esencial en este proceso.</a:t>
            </a:r>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33099132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Muchas maquinas significa un </a:t>
            </a:r>
            <a:r>
              <a:rPr lang="es-ES_tradnl" dirty="0" err="1"/>
              <a:t>batch</a:t>
            </a:r>
            <a:r>
              <a:rPr lang="es-ES_tradnl" dirty="0"/>
              <a:t> grande, y eso puede generar problemas de convergencia.</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45</a:t>
            </a:fld>
            <a:endParaRPr lang="es-ES_tradnl"/>
          </a:p>
        </p:txBody>
      </p:sp>
    </p:spTree>
    <p:extLst>
      <p:ext uri="{BB962C8B-B14F-4D97-AF65-F5344CB8AC3E}">
        <p14:creationId xmlns:p14="http://schemas.microsoft.com/office/powerpoint/2010/main" val="40681438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M2 y M4 deben esperar a que termine las otras</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El paralelismo del modelo no significa que se ejecutan necesariamente en paralelo.</a:t>
            </a:r>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46</a:t>
            </a:fld>
            <a:endParaRPr lang="es-ES_tradnl"/>
          </a:p>
        </p:txBody>
      </p:sp>
    </p:spTree>
    <p:extLst>
      <p:ext uri="{BB962C8B-B14F-4D97-AF65-F5344CB8AC3E}">
        <p14:creationId xmlns:p14="http://schemas.microsoft.com/office/powerpoint/2010/main" val="4084510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Estos procesos son complejos y solo se justifican en casos muy específicos. No hay herramientas generales, hay que trabajarlo desde cero.</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47</a:t>
            </a:fld>
            <a:endParaRPr lang="es-ES_tradnl"/>
          </a:p>
        </p:txBody>
      </p:sp>
    </p:spTree>
    <p:extLst>
      <p:ext uri="{BB962C8B-B14F-4D97-AF65-F5344CB8AC3E}">
        <p14:creationId xmlns:p14="http://schemas.microsoft.com/office/powerpoint/2010/main" val="30397643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Vamos al notebook y al ejercicio de </a:t>
            </a:r>
            <a:r>
              <a:rPr lang="es-ES_tradnl" dirty="0" err="1"/>
              <a:t>Pylint</a:t>
            </a:r>
            <a:r>
              <a:rPr lang="es-ES_tradnl"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49</a:t>
            </a:fld>
            <a:endParaRPr lang="es-ES_tradnl"/>
          </a:p>
        </p:txBody>
      </p:sp>
    </p:spTree>
    <p:extLst>
      <p:ext uri="{BB962C8B-B14F-4D97-AF65-F5344CB8AC3E}">
        <p14:creationId xmlns:p14="http://schemas.microsoft.com/office/powerpoint/2010/main" val="38151989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800" dirty="0">
                <a:effectLst/>
                <a:latin typeface="MinionPro"/>
              </a:rPr>
              <a:t>is especially true when data collection is expensive or difficult and the best available data you have access to for training is still very different from your real-world data. The inputs your models have to work with in production are often noisy compared to inputs in development.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you could randomly add some background noise or randomly clip the testing clips to simulate the variance in your users’ recordings. </a:t>
            </a:r>
            <a:endParaRPr lang="en-US" dirty="0"/>
          </a:p>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50</a:t>
            </a:fld>
            <a:endParaRPr lang="es-ES_tradnl"/>
          </a:p>
        </p:txBody>
      </p:sp>
    </p:spTree>
    <p:extLst>
      <p:ext uri="{BB962C8B-B14F-4D97-AF65-F5344CB8AC3E}">
        <p14:creationId xmlns:p14="http://schemas.microsoft.com/office/powerpoint/2010/main" val="32986144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800" dirty="0">
                <a:effectLst/>
                <a:latin typeface="MinionPro"/>
              </a:rPr>
              <a:t>A Berkeley study found that between 2008 and 2015, 1.3 million creditworthy Black and Latino applicants had their mortgage applications rejected because of their races.42 When the researchers used the income and credit scores of the rejected applications but deleted the race-identifying features, the applications were accepted. </a:t>
            </a:r>
            <a:endParaRPr lang="en-US" sz="2800" dirty="0"/>
          </a:p>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51</a:t>
            </a:fld>
            <a:endParaRPr lang="es-ES_tradnl"/>
          </a:p>
        </p:txBody>
      </p:sp>
    </p:spTree>
    <p:extLst>
      <p:ext uri="{BB962C8B-B14F-4D97-AF65-F5344CB8AC3E}">
        <p14:creationId xmlns:p14="http://schemas.microsoft.com/office/powerpoint/2010/main" val="150865102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800" dirty="0">
                <a:effectLst/>
                <a:latin typeface="MinionPro"/>
              </a:rPr>
              <a:t>A Berkeley study found that between 2008 and 2015, 1.3 million creditworthy Black and Latino applicants had their mortgage applications rejected because of their races.42 When the researchers used the income and credit scores of the rejected applications but deleted the race-identifying features, the applications were accepted. </a:t>
            </a:r>
            <a:endParaRPr lang="en-US" sz="2800" dirty="0"/>
          </a:p>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52</a:t>
            </a:fld>
            <a:endParaRPr lang="es-ES_tradnl"/>
          </a:p>
        </p:txBody>
      </p:sp>
    </p:spTree>
    <p:extLst>
      <p:ext uri="{BB962C8B-B14F-4D97-AF65-F5344CB8AC3E}">
        <p14:creationId xmlns:p14="http://schemas.microsoft.com/office/powerpoint/2010/main" val="346418793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53</a:t>
            </a:fld>
            <a:endParaRPr lang="es-ES_tradnl"/>
          </a:p>
        </p:txBody>
      </p:sp>
    </p:spTree>
    <p:extLst>
      <p:ext uri="{BB962C8B-B14F-4D97-AF65-F5344CB8AC3E}">
        <p14:creationId xmlns:p14="http://schemas.microsoft.com/office/powerpoint/2010/main" val="10870651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54</a:t>
            </a:fld>
            <a:endParaRPr lang="es-ES_tradnl"/>
          </a:p>
        </p:txBody>
      </p:sp>
    </p:spTree>
    <p:extLst>
      <p:ext uri="{BB962C8B-B14F-4D97-AF65-F5344CB8AC3E}">
        <p14:creationId xmlns:p14="http://schemas.microsoft.com/office/powerpoint/2010/main" val="332369850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55</a:t>
            </a:fld>
            <a:endParaRPr lang="es-ES_tradnl"/>
          </a:p>
        </p:txBody>
      </p:sp>
    </p:spTree>
    <p:extLst>
      <p:ext uri="{BB962C8B-B14F-4D97-AF65-F5344CB8AC3E}">
        <p14:creationId xmlns:p14="http://schemas.microsoft.com/office/powerpoint/2010/main" val="34702728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31584802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56</a:t>
            </a:fld>
            <a:endParaRPr lang="es-ES_tradnl"/>
          </a:p>
        </p:txBody>
      </p:sp>
    </p:spTree>
    <p:extLst>
      <p:ext uri="{BB962C8B-B14F-4D97-AF65-F5344CB8AC3E}">
        <p14:creationId xmlns:p14="http://schemas.microsoft.com/office/powerpoint/2010/main" val="44212443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57</a:t>
            </a:fld>
            <a:endParaRPr lang="es-ES_tradnl"/>
          </a:p>
        </p:txBody>
      </p:sp>
    </p:spTree>
    <p:extLst>
      <p:ext uri="{BB962C8B-B14F-4D97-AF65-F5344CB8AC3E}">
        <p14:creationId xmlns:p14="http://schemas.microsoft.com/office/powerpoint/2010/main" val="29431841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58</a:t>
            </a:fld>
            <a:endParaRPr lang="es-ES_tradnl"/>
          </a:p>
        </p:txBody>
      </p:sp>
    </p:spTree>
    <p:extLst>
      <p:ext uri="{BB962C8B-B14F-4D97-AF65-F5344CB8AC3E}">
        <p14:creationId xmlns:p14="http://schemas.microsoft.com/office/powerpoint/2010/main" val="38104433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59</a:t>
            </a:fld>
            <a:endParaRPr lang="es-ES_tradnl"/>
          </a:p>
        </p:txBody>
      </p:sp>
    </p:spTree>
    <p:extLst>
      <p:ext uri="{BB962C8B-B14F-4D97-AF65-F5344CB8AC3E}">
        <p14:creationId xmlns:p14="http://schemas.microsoft.com/office/powerpoint/2010/main" val="3211933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60</a:t>
            </a:fld>
            <a:endParaRPr lang="es-ES_tradnl"/>
          </a:p>
        </p:txBody>
      </p:sp>
    </p:spTree>
    <p:extLst>
      <p:ext uri="{BB962C8B-B14F-4D97-AF65-F5344CB8AC3E}">
        <p14:creationId xmlns:p14="http://schemas.microsoft.com/office/powerpoint/2010/main" val="56447395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Ejemplo, un sistema de detección de actividad en su reloj inteligente que cree que está corriendo. aunque solo estés caminando un poco rápido. En el peor de los casos, puede causar consecuencias catastróficas, como un algoritmo policial predictivo que señala a una persona inocente como un delincuente potencial.</a:t>
            </a:r>
          </a:p>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61</a:t>
            </a:fld>
            <a:endParaRPr lang="es-ES_tradnl"/>
          </a:p>
        </p:txBody>
      </p:sp>
    </p:spTree>
    <p:extLst>
      <p:ext uri="{BB962C8B-B14F-4D97-AF65-F5344CB8AC3E}">
        <p14:creationId xmlns:p14="http://schemas.microsoft.com/office/powerpoint/2010/main" val="383751860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62</a:t>
            </a:fld>
            <a:endParaRPr lang="es-ES_tradnl"/>
          </a:p>
        </p:txBody>
      </p:sp>
    </p:spTree>
    <p:extLst>
      <p:ext uri="{BB962C8B-B14F-4D97-AF65-F5344CB8AC3E}">
        <p14:creationId xmlns:p14="http://schemas.microsoft.com/office/powerpoint/2010/main" val="341718550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Pero </a:t>
            </a:r>
            <a:r>
              <a:rPr lang="en-US" dirty="0" err="1"/>
              <a:t>este</a:t>
            </a:r>
            <a:r>
              <a:rPr lang="en-US" dirty="0"/>
              <a:t> </a:t>
            </a:r>
            <a:r>
              <a:rPr lang="en-US" dirty="0" err="1"/>
              <a:t>modelo</a:t>
            </a:r>
            <a:r>
              <a:rPr lang="en-US" dirty="0"/>
              <a:t> </a:t>
            </a:r>
            <a:r>
              <a:rPr lang="en-US" dirty="0" err="1"/>
              <a:t>esta</a:t>
            </a:r>
            <a:r>
              <a:rPr lang="en-US" dirty="0"/>
              <a:t> </a:t>
            </a:r>
            <a:r>
              <a:rPr lang="en-US" dirty="0" err="1"/>
              <a:t>sesgado</a:t>
            </a:r>
            <a:r>
              <a:rPr lang="en-US" dirty="0"/>
              <a:t> </a:t>
            </a:r>
            <a:r>
              <a:rPr lang="en-US" dirty="0" err="1"/>
              <a:t>frente</a:t>
            </a:r>
            <a:r>
              <a:rPr lang="en-US" dirty="0"/>
              <a:t> a la </a:t>
            </a:r>
            <a:r>
              <a:rPr lang="en-US" dirty="0" err="1"/>
              <a:t>minorias</a:t>
            </a:r>
            <a:r>
              <a:rPr lang="en-US" dirty="0"/>
              <a:t> y </a:t>
            </a:r>
            <a:r>
              <a:rPr lang="en-US" dirty="0" err="1"/>
              <a:t>puede</a:t>
            </a:r>
            <a:r>
              <a:rPr lang="en-US" dirty="0"/>
              <a:t> </a:t>
            </a:r>
            <a:r>
              <a:rPr lang="en-US" dirty="0" err="1"/>
              <a:t>generar</a:t>
            </a:r>
            <a:r>
              <a:rPr lang="en-US" dirty="0"/>
              <a:t> un </a:t>
            </a:r>
            <a:r>
              <a:rPr lang="en-US" dirty="0" err="1"/>
              <a:t>problema</a:t>
            </a:r>
            <a:r>
              <a:rPr lang="en-US" dirty="0"/>
              <a:t> de PR</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63</a:t>
            </a:fld>
            <a:endParaRPr lang="es-ES_tradnl"/>
          </a:p>
        </p:txBody>
      </p:sp>
    </p:spTree>
    <p:extLst>
      <p:ext uri="{BB962C8B-B14F-4D97-AF65-F5344CB8AC3E}">
        <p14:creationId xmlns:p14="http://schemas.microsoft.com/office/powerpoint/2010/main" val="276482309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800" dirty="0">
                <a:effectLst/>
                <a:latin typeface="MinionPro"/>
              </a:rPr>
              <a:t>Simpson’s paradox is more common than you’d think. In 1973, Berkeley graduate statistics showed that the admission rate for men was much higher than for women, which caused people to suspect biases against women. However, a closer look into individual departments showed that the admission rates for women were actually higher than those for men in four out of six departments </a:t>
            </a:r>
          </a:p>
          <a:p>
            <a:endParaRPr lang="en-US" sz="1800" dirty="0">
              <a:effectLst/>
              <a:latin typeface="MinionPro"/>
            </a:endParaRPr>
          </a:p>
          <a:p>
            <a:r>
              <a:rPr lang="en-US" sz="1800" dirty="0">
                <a:effectLst/>
                <a:latin typeface="MinionPro"/>
              </a:rPr>
              <a:t>No hay </a:t>
            </a:r>
            <a:r>
              <a:rPr lang="en-US" sz="1800" dirty="0" err="1">
                <a:effectLst/>
                <a:latin typeface="MinionPro"/>
              </a:rPr>
              <a:t>formas</a:t>
            </a:r>
            <a:r>
              <a:rPr lang="en-US" sz="1800" dirty="0">
                <a:effectLst/>
                <a:latin typeface="MinionPro"/>
              </a:rPr>
              <a:t> </a:t>
            </a:r>
            <a:r>
              <a:rPr lang="en-US" sz="1800" dirty="0" err="1">
                <a:effectLst/>
                <a:latin typeface="MinionPro"/>
              </a:rPr>
              <a:t>objetivas</a:t>
            </a:r>
            <a:r>
              <a:rPr lang="en-US" sz="1800" dirty="0">
                <a:effectLst/>
                <a:latin typeface="MinionPro"/>
              </a:rPr>
              <a:t> de </a:t>
            </a:r>
            <a:r>
              <a:rPr lang="en-US" sz="1800" dirty="0" err="1">
                <a:effectLst/>
                <a:latin typeface="MinionPro"/>
              </a:rPr>
              <a:t>separar</a:t>
            </a:r>
            <a:r>
              <a:rPr lang="en-US" sz="1800" dirty="0">
                <a:effectLst/>
                <a:latin typeface="MinionPro"/>
              </a:rPr>
              <a:t> </a:t>
            </a:r>
            <a:r>
              <a:rPr lang="en-US" sz="1800" dirty="0" err="1">
                <a:effectLst/>
                <a:latin typeface="MinionPro"/>
              </a:rPr>
              <a:t>los</a:t>
            </a:r>
            <a:r>
              <a:rPr lang="en-US" sz="1800" dirty="0">
                <a:effectLst/>
                <a:latin typeface="MinionPro"/>
              </a:rPr>
              <a:t> </a:t>
            </a:r>
            <a:r>
              <a:rPr lang="en-US" sz="1800" dirty="0" err="1">
                <a:effectLst/>
                <a:latin typeface="MinionPro"/>
              </a:rPr>
              <a:t>datos</a:t>
            </a:r>
            <a:r>
              <a:rPr lang="en-US" sz="1800" dirty="0">
                <a:effectLst/>
                <a:latin typeface="MinionPro"/>
              </a:rPr>
              <a:t>, se </a:t>
            </a:r>
            <a:r>
              <a:rPr lang="en-US" sz="1800" dirty="0" err="1">
                <a:effectLst/>
                <a:latin typeface="MinionPro"/>
              </a:rPr>
              <a:t>puede</a:t>
            </a:r>
            <a:r>
              <a:rPr lang="en-US" sz="1800" dirty="0">
                <a:effectLst/>
                <a:latin typeface="MinionPro"/>
              </a:rPr>
              <a:t> 1) Usar </a:t>
            </a:r>
            <a:r>
              <a:rPr lang="en-US" sz="1800" dirty="0" err="1">
                <a:effectLst/>
                <a:latin typeface="MinionPro"/>
              </a:rPr>
              <a:t>conocimiento</a:t>
            </a:r>
            <a:r>
              <a:rPr lang="en-US" sz="1800" dirty="0">
                <a:effectLst/>
                <a:latin typeface="MinionPro"/>
              </a:rPr>
              <a:t> del </a:t>
            </a:r>
            <a:r>
              <a:rPr lang="en-US" sz="1800" dirty="0" err="1">
                <a:effectLst/>
                <a:latin typeface="MinionPro"/>
              </a:rPr>
              <a:t>dominio</a:t>
            </a:r>
            <a:r>
              <a:rPr lang="en-US" sz="1800" dirty="0">
                <a:effectLst/>
                <a:latin typeface="MinionPro"/>
              </a:rPr>
              <a:t>. 2) </a:t>
            </a:r>
            <a:r>
              <a:rPr lang="en-US" sz="1800" dirty="0" err="1">
                <a:effectLst/>
                <a:latin typeface="MinionPro"/>
              </a:rPr>
              <a:t>Analisis</a:t>
            </a:r>
            <a:r>
              <a:rPr lang="en-US" sz="1800" dirty="0">
                <a:effectLst/>
                <a:latin typeface="MinionPro"/>
              </a:rPr>
              <a:t> de error: </a:t>
            </a:r>
            <a:r>
              <a:rPr lang="en-US" sz="1800" dirty="0" err="1">
                <a:effectLst/>
                <a:latin typeface="MinionPro"/>
              </a:rPr>
              <a:t>Ir</a:t>
            </a:r>
            <a:r>
              <a:rPr lang="en-US" sz="1800" dirty="0">
                <a:effectLst/>
                <a:latin typeface="MinionPro"/>
              </a:rPr>
              <a:t> </a:t>
            </a:r>
            <a:r>
              <a:rPr lang="en-US" sz="1800" dirty="0" err="1">
                <a:effectLst/>
                <a:latin typeface="MinionPro"/>
              </a:rPr>
              <a:t>manualmente</a:t>
            </a:r>
            <a:r>
              <a:rPr lang="en-US" sz="1800" dirty="0">
                <a:effectLst/>
                <a:latin typeface="MinionPro"/>
              </a:rPr>
              <a:t> con </a:t>
            </a:r>
            <a:r>
              <a:rPr lang="en-US" sz="1800" dirty="0" err="1">
                <a:effectLst/>
                <a:latin typeface="MinionPro"/>
              </a:rPr>
              <a:t>los</a:t>
            </a:r>
            <a:r>
              <a:rPr lang="en-US" sz="1800" dirty="0">
                <a:effectLst/>
                <a:latin typeface="MinionPro"/>
              </a:rPr>
              <a:t> </a:t>
            </a:r>
            <a:r>
              <a:rPr lang="en-US" sz="1800" dirty="0" err="1">
                <a:effectLst/>
                <a:latin typeface="MinionPro"/>
              </a:rPr>
              <a:t>casos</a:t>
            </a:r>
            <a:r>
              <a:rPr lang="en-US" sz="1800" dirty="0">
                <a:effectLst/>
                <a:latin typeface="MinionPro"/>
              </a:rPr>
              <a:t> mal </a:t>
            </a:r>
            <a:r>
              <a:rPr lang="en-US" sz="1800" dirty="0" err="1">
                <a:effectLst/>
                <a:latin typeface="MinionPro"/>
              </a:rPr>
              <a:t>clasificado</a:t>
            </a:r>
            <a:r>
              <a:rPr lang="en-US" sz="1800" dirty="0">
                <a:effectLst/>
                <a:latin typeface="MinionPro"/>
              </a:rPr>
              <a:t> y </a:t>
            </a:r>
            <a:r>
              <a:rPr lang="en-US" sz="1800" dirty="0" err="1">
                <a:effectLst/>
                <a:latin typeface="MinionPro"/>
              </a:rPr>
              <a:t>busca</a:t>
            </a:r>
            <a:r>
              <a:rPr lang="en-US" sz="1800" dirty="0">
                <a:effectLst/>
                <a:latin typeface="MinionPro"/>
              </a:rPr>
              <a:t> </a:t>
            </a:r>
            <a:r>
              <a:rPr lang="en-US" sz="1800" dirty="0" err="1">
                <a:effectLst/>
                <a:latin typeface="MinionPro"/>
              </a:rPr>
              <a:t>patrones</a:t>
            </a:r>
            <a:r>
              <a:rPr lang="en-US" sz="1800" dirty="0">
                <a:effectLst/>
                <a:latin typeface="MinionPro"/>
              </a:rPr>
              <a:t> entre </a:t>
            </a:r>
            <a:r>
              <a:rPr lang="en-US" sz="1800" dirty="0" err="1">
                <a:effectLst/>
                <a:latin typeface="MinionPro"/>
              </a:rPr>
              <a:t>ellos</a:t>
            </a:r>
            <a:r>
              <a:rPr lang="en-US" sz="1800" dirty="0">
                <a:effectLst/>
                <a:latin typeface="MinionPro"/>
              </a:rPr>
              <a:t>. 3) Slice finder: Hay </a:t>
            </a:r>
            <a:r>
              <a:rPr lang="en-US" sz="1800" dirty="0" err="1">
                <a:effectLst/>
                <a:latin typeface="MinionPro"/>
              </a:rPr>
              <a:t>algunos</a:t>
            </a:r>
            <a:r>
              <a:rPr lang="en-US" sz="1800" dirty="0">
                <a:effectLst/>
                <a:latin typeface="MinionPro"/>
              </a:rPr>
              <a:t> </a:t>
            </a:r>
            <a:r>
              <a:rPr lang="en-US" sz="1800" dirty="0" err="1">
                <a:effectLst/>
                <a:latin typeface="MinionPro"/>
              </a:rPr>
              <a:t>algortimos</a:t>
            </a:r>
            <a:r>
              <a:rPr lang="en-US" sz="1800" dirty="0">
                <a:effectLst/>
                <a:latin typeface="MinionPro"/>
              </a:rPr>
              <a:t> que </a:t>
            </a:r>
            <a:r>
              <a:rPr lang="en-US" sz="1800" dirty="0" err="1">
                <a:effectLst/>
                <a:latin typeface="MinionPro"/>
              </a:rPr>
              <a:t>intentan</a:t>
            </a:r>
            <a:r>
              <a:rPr lang="en-US" sz="1800" dirty="0">
                <a:effectLst/>
                <a:latin typeface="MinionPro"/>
              </a:rPr>
              <a:t> </a:t>
            </a:r>
            <a:r>
              <a:rPr lang="en-US" sz="1800" dirty="0" err="1">
                <a:effectLst/>
                <a:latin typeface="MinionPro"/>
              </a:rPr>
              <a:t>automatizar</a:t>
            </a:r>
            <a:r>
              <a:rPr lang="en-US" sz="1800" dirty="0">
                <a:effectLst/>
                <a:latin typeface="MinionPro"/>
              </a:rPr>
              <a:t> </a:t>
            </a:r>
            <a:r>
              <a:rPr lang="en-US" sz="1800" dirty="0" err="1">
                <a:effectLst/>
                <a:latin typeface="MinionPro"/>
              </a:rPr>
              <a:t>esto</a:t>
            </a:r>
            <a:r>
              <a:rPr lang="en-US" sz="1800" dirty="0">
                <a:effectLst/>
                <a:latin typeface="MinionPro"/>
              </a:rPr>
              <a:t>. El </a:t>
            </a:r>
            <a:r>
              <a:rPr lang="en-US" sz="1800" dirty="0" err="1">
                <a:effectLst/>
                <a:latin typeface="MinionPro"/>
              </a:rPr>
              <a:t>proceso</a:t>
            </a:r>
            <a:r>
              <a:rPr lang="en-US" sz="1800" dirty="0">
                <a:effectLst/>
                <a:latin typeface="MinionPro"/>
              </a:rPr>
              <a:t> </a:t>
            </a:r>
            <a:r>
              <a:rPr lang="en-US" sz="1800" dirty="0" err="1">
                <a:effectLst/>
                <a:latin typeface="MinionPro"/>
              </a:rPr>
              <a:t>en</a:t>
            </a:r>
            <a:r>
              <a:rPr lang="en-US" sz="1800" dirty="0">
                <a:effectLst/>
                <a:latin typeface="MinionPro"/>
              </a:rPr>
              <a:t> general </a:t>
            </a:r>
            <a:r>
              <a:rPr lang="en-US" sz="1800" dirty="0" err="1">
                <a:effectLst/>
                <a:latin typeface="MinionPro"/>
              </a:rPr>
              <a:t>usa</a:t>
            </a:r>
            <a:r>
              <a:rPr lang="en-US" sz="1800" dirty="0">
                <a:effectLst/>
                <a:latin typeface="MinionPro"/>
              </a:rPr>
              <a:t> </a:t>
            </a:r>
            <a:r>
              <a:rPr lang="en-US" sz="1800" dirty="0" err="1">
                <a:effectLst/>
                <a:latin typeface="MinionPro"/>
              </a:rPr>
              <a:t>algun</a:t>
            </a:r>
            <a:r>
              <a:rPr lang="en-US" sz="1800" dirty="0">
                <a:effectLst/>
                <a:latin typeface="MinionPro"/>
              </a:rPr>
              <a:t> </a:t>
            </a:r>
            <a:r>
              <a:rPr lang="en-US" sz="1800" dirty="0" err="1">
                <a:effectLst/>
                <a:latin typeface="MinionPro"/>
              </a:rPr>
              <a:t>tipo</a:t>
            </a:r>
            <a:r>
              <a:rPr lang="en-US" sz="1800" dirty="0">
                <a:effectLst/>
                <a:latin typeface="MinionPro"/>
              </a:rPr>
              <a:t> de </a:t>
            </a:r>
            <a:r>
              <a:rPr lang="en-US" sz="1800" dirty="0" err="1">
                <a:effectLst/>
                <a:latin typeface="MinionPro"/>
              </a:rPr>
              <a:t>clusterizacion</a:t>
            </a:r>
            <a:r>
              <a:rPr lang="en-US" sz="1800" dirty="0">
                <a:effectLst/>
                <a:latin typeface="MinionPro"/>
              </a:rPr>
              <a:t> y </a:t>
            </a:r>
            <a:r>
              <a:rPr lang="en-US" sz="1800" dirty="0" err="1">
                <a:effectLst/>
                <a:latin typeface="MinionPro"/>
              </a:rPr>
              <a:t>luego</a:t>
            </a:r>
            <a:r>
              <a:rPr lang="en-US" sz="1800" dirty="0">
                <a:effectLst/>
                <a:latin typeface="MinionPro"/>
              </a:rPr>
              <a:t> </a:t>
            </a:r>
            <a:r>
              <a:rPr lang="en-US" sz="1800" dirty="0" err="1">
                <a:effectLst/>
                <a:latin typeface="MinionPro"/>
              </a:rPr>
              <a:t>podado</a:t>
            </a:r>
            <a:r>
              <a:rPr lang="en-US" sz="1800" dirty="0">
                <a:effectLst/>
                <a:latin typeface="MinionPro"/>
              </a:rPr>
              <a:t> de </a:t>
            </a:r>
            <a:r>
              <a:rPr lang="en-US" sz="1800" dirty="0" err="1">
                <a:effectLst/>
                <a:latin typeface="MinionPro"/>
              </a:rPr>
              <a:t>malos</a:t>
            </a:r>
            <a:r>
              <a:rPr lang="en-US" sz="1800" dirty="0">
                <a:effectLst/>
                <a:latin typeface="MinionPro"/>
              </a:rPr>
              <a:t> </a:t>
            </a:r>
            <a:r>
              <a:rPr lang="en-US" sz="1800" dirty="0" err="1">
                <a:effectLst/>
                <a:latin typeface="MinionPro"/>
              </a:rPr>
              <a:t>candidatos</a:t>
            </a:r>
            <a:r>
              <a:rPr lang="en-US" sz="1800" dirty="0">
                <a:effectLst/>
                <a:latin typeface="MinionPro"/>
              </a:rPr>
              <a:t>. </a:t>
            </a:r>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64</a:t>
            </a:fld>
            <a:endParaRPr lang="es-ES_tradnl"/>
          </a:p>
        </p:txBody>
      </p:sp>
    </p:spTree>
    <p:extLst>
      <p:ext uri="{BB962C8B-B14F-4D97-AF65-F5344CB8AC3E}">
        <p14:creationId xmlns:p14="http://schemas.microsoft.com/office/powerpoint/2010/main" val="222941906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example, a celebrity tweets about your fledgling app and suddenly your traffic spikes 10x. You will have to turn on new instances as needed, and these instances will need to be set up with required tools and packages to execute your workloads.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indent="0">
              <a:buNone/>
            </a:pPr>
            <a:r>
              <a:rPr lang="es-ES_tradnl" sz="1200" dirty="0"/>
              <a:t>El enfoque de microservicios es lo opuesto al enfoque monolítico, que puede ser difícil de escalar. Si una característica en particular tiene algún problema o bug, todas las demás características partes sufrirán lo mismo. Además, es difícil de escalar cuando hay un incremento de la demanda.</a:t>
            </a:r>
          </a:p>
          <a:p>
            <a:pPr marL="0" indent="0">
              <a:buNone/>
            </a:pPr>
            <a:r>
              <a:rPr lang="es-ES_tradnl" sz="1200" dirty="0"/>
              <a:t>En un enfoque de microservicios, cada servicio puede escalarse a medida, puede actualizarse sin afectar al resto. Dado que un desarrollo de Aprendizaje automático esta dividido en partes, como ingesta, preparación, combinación, separación, capacitación, evaluación, inferencia, </a:t>
            </a:r>
            <a:r>
              <a:rPr lang="es-ES_tradnl" sz="1200" dirty="0" err="1"/>
              <a:t>posprocesamiento</a:t>
            </a:r>
            <a:r>
              <a:rPr lang="es-ES_tradnl" sz="1200" dirty="0"/>
              <a:t> y monitoreo, el modelo de microservicios se ajusta perfectamente.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68</a:t>
            </a:fld>
            <a:endParaRPr lang="es-ES_tradnl"/>
          </a:p>
        </p:txBody>
      </p:sp>
    </p:spTree>
    <p:extLst>
      <p:ext uri="{BB962C8B-B14F-4D97-AF65-F5344CB8AC3E}">
        <p14:creationId xmlns:p14="http://schemas.microsoft.com/office/powerpoint/2010/main" val="31768531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368055255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69</a:t>
            </a:fld>
            <a:endParaRPr lang="es-ES_tradnl"/>
          </a:p>
        </p:txBody>
      </p:sp>
    </p:spTree>
    <p:extLst>
      <p:ext uri="{BB962C8B-B14F-4D97-AF65-F5344CB8AC3E}">
        <p14:creationId xmlns:p14="http://schemas.microsoft.com/office/powerpoint/2010/main" val="342433797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MinionPro"/>
              </a:rPr>
              <a:t>Mencionar</a:t>
            </a:r>
            <a:r>
              <a:rPr lang="en-US" sz="1800" dirty="0">
                <a:effectLst/>
                <a:latin typeface="MinionPro"/>
              </a:rPr>
              <a:t> que Docker no es </a:t>
            </a:r>
            <a:r>
              <a:rPr lang="en-US" sz="1800" dirty="0" err="1">
                <a:effectLst/>
                <a:latin typeface="MinionPro"/>
              </a:rPr>
              <a:t>el</a:t>
            </a:r>
            <a:r>
              <a:rPr lang="en-US" sz="1800" dirty="0">
                <a:effectLst/>
                <a:latin typeface="MinionPro"/>
              </a:rPr>
              <a:t> </a:t>
            </a:r>
            <a:r>
              <a:rPr lang="en-US" sz="1800" dirty="0" err="1">
                <a:effectLst/>
                <a:latin typeface="MinionPro"/>
              </a:rPr>
              <a:t>unico</a:t>
            </a:r>
            <a:r>
              <a:rPr lang="en-US" sz="1800" dirty="0">
                <a:effectLst/>
                <a:latin typeface="MinionPro"/>
              </a:rPr>
              <a:t>, temenos Kubernetes con sus </a:t>
            </a:r>
            <a:r>
              <a:rPr lang="en-US" sz="1800" dirty="0" err="1">
                <a:effectLst/>
                <a:latin typeface="MinionPro"/>
              </a:rPr>
              <a:t>propios</a:t>
            </a:r>
            <a:r>
              <a:rPr lang="en-US" sz="1800" dirty="0">
                <a:effectLst/>
                <a:latin typeface="MinionPro"/>
              </a:rPr>
              <a:t> pods, </a:t>
            </a:r>
            <a:r>
              <a:rPr lang="en-US" sz="1800" dirty="0" err="1">
                <a:effectLst/>
                <a:latin typeface="MinionPro"/>
              </a:rPr>
              <a:t>Podman</a:t>
            </a:r>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70</a:t>
            </a:fld>
            <a:endParaRPr lang="es-ES_tradnl"/>
          </a:p>
        </p:txBody>
      </p:sp>
    </p:spTree>
    <p:extLst>
      <p:ext uri="{BB962C8B-B14F-4D97-AF65-F5344CB8AC3E}">
        <p14:creationId xmlns:p14="http://schemas.microsoft.com/office/powerpoint/2010/main" val="331657462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example, a celebrity tweets about your fledgling app and suddenly your traffic spikes 10x. You will have to turn on new instances as needed, and these instances will need to be set up with required tools and packages to execute your workloads. </a:t>
            </a:r>
            <a:endParaRPr lang="en-US" dirty="0"/>
          </a:p>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71</a:t>
            </a:fld>
            <a:endParaRPr lang="es-ES_tradnl"/>
          </a:p>
        </p:txBody>
      </p:sp>
    </p:spTree>
    <p:extLst>
      <p:ext uri="{BB962C8B-B14F-4D97-AF65-F5344CB8AC3E}">
        <p14:creationId xmlns:p14="http://schemas.microsoft.com/office/powerpoint/2010/main" val="242239130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Docker images are made up of layers and each layer corresponds to a version of the image. Whenever a developer makes changes to the image, a new top layer is created and this top layer replaces the previous top layer as the current version of the image. Previous layers are saved for rollbacks or to be re-used in other projects. </a:t>
            </a:r>
          </a:p>
          <a:p>
            <a:r>
              <a:rPr lang="en-US" dirty="0"/>
              <a:t>This iterative image-creation process enables increased overall efficiency since multiple live container instances can run from just a single base image and when they do so, they leverage a common stack. </a:t>
            </a:r>
          </a:p>
          <a:p>
            <a:endParaRPr lang="en-US" dirty="0"/>
          </a:p>
          <a:p>
            <a:r>
              <a:rPr lang="en-US" dirty="0"/>
              <a:t>Docker Hub no es </a:t>
            </a:r>
            <a:r>
              <a:rPr lang="en-US" dirty="0" err="1"/>
              <a:t>el</a:t>
            </a:r>
            <a:r>
              <a:rPr lang="en-US" dirty="0"/>
              <a:t> </a:t>
            </a:r>
            <a:r>
              <a:rPr lang="en-US" dirty="0" err="1"/>
              <a:t>unico</a:t>
            </a:r>
            <a:r>
              <a:rPr lang="en-US" dirty="0"/>
              <a:t>, Amazon ECR es </a:t>
            </a:r>
            <a:r>
              <a:rPr lang="en-US" dirty="0" err="1"/>
              <a:t>otro</a:t>
            </a:r>
            <a:r>
              <a:rPr lang="en-US" dirty="0"/>
              <a:t> </a:t>
            </a:r>
            <a:r>
              <a:rPr lang="en-US" dirty="0" err="1"/>
              <a:t>pero</a:t>
            </a:r>
            <a:r>
              <a:rPr lang="en-US" dirty="0"/>
              <a:t> no es </a:t>
            </a:r>
            <a:r>
              <a:rPr lang="en-US" dirty="0" err="1"/>
              <a:t>publico</a:t>
            </a:r>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72</a:t>
            </a:fld>
            <a:endParaRPr lang="es-ES_tradnl"/>
          </a:p>
        </p:txBody>
      </p:sp>
    </p:spTree>
    <p:extLst>
      <p:ext uri="{BB962C8B-B14F-4D97-AF65-F5344CB8AC3E}">
        <p14:creationId xmlns:p14="http://schemas.microsoft.com/office/powerpoint/2010/main" val="175818197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73</a:t>
            </a:fld>
            <a:endParaRPr lang="es-ES_tradnl"/>
          </a:p>
        </p:txBody>
      </p:sp>
    </p:spTree>
    <p:extLst>
      <p:ext uri="{BB962C8B-B14F-4D97-AF65-F5344CB8AC3E}">
        <p14:creationId xmlns:p14="http://schemas.microsoft.com/office/powerpoint/2010/main" val="85473611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74</a:t>
            </a:fld>
            <a:endParaRPr lang="es-ES_tradnl"/>
          </a:p>
        </p:txBody>
      </p:sp>
    </p:spTree>
    <p:extLst>
      <p:ext uri="{BB962C8B-B14F-4D97-AF65-F5344CB8AC3E}">
        <p14:creationId xmlns:p14="http://schemas.microsoft.com/office/powerpoint/2010/main" val="271510254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75</a:t>
            </a:fld>
            <a:endParaRPr lang="es-ES_tradnl"/>
          </a:p>
        </p:txBody>
      </p:sp>
    </p:spTree>
    <p:extLst>
      <p:ext uri="{BB962C8B-B14F-4D97-AF65-F5344CB8AC3E}">
        <p14:creationId xmlns:p14="http://schemas.microsoft.com/office/powerpoint/2010/main" val="1571252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17</a:t>
            </a:fld>
            <a:endParaRPr lang="es-ES_tradnl"/>
          </a:p>
        </p:txBody>
      </p:sp>
    </p:spTree>
    <p:extLst>
      <p:ext uri="{BB962C8B-B14F-4D97-AF65-F5344CB8AC3E}">
        <p14:creationId xmlns:p14="http://schemas.microsoft.com/office/powerpoint/2010/main" val="1795292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18</a:t>
            </a:fld>
            <a:endParaRPr lang="es-ES_tradnl"/>
          </a:p>
        </p:txBody>
      </p:sp>
    </p:spTree>
    <p:extLst>
      <p:ext uri="{BB962C8B-B14F-4D97-AF65-F5344CB8AC3E}">
        <p14:creationId xmlns:p14="http://schemas.microsoft.com/office/powerpoint/2010/main" val="35842275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r>
              <a:rPr lang="es-ES_tradnl" dirty="0"/>
              <a:t>Una arquitectura puede ser mejor en un contexto, pero no en todo posible contexto.</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19</a:t>
            </a:fld>
            <a:endParaRPr lang="es-ES_tradnl"/>
          </a:p>
        </p:txBody>
      </p:sp>
    </p:spTree>
    <p:extLst>
      <p:ext uri="{BB962C8B-B14F-4D97-AF65-F5344CB8AC3E}">
        <p14:creationId xmlns:p14="http://schemas.microsoft.com/office/powerpoint/2010/main" val="3031239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modelo que sufre de grandes errores de exactitud, agregando datos no va a mejorar, en cambio un modelo con gran variación, si va a mejorar mucho con mas datos.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20</a:t>
            </a:fld>
            <a:endParaRPr lang="es-ES_tradnl"/>
          </a:p>
        </p:txBody>
      </p:sp>
    </p:spTree>
    <p:extLst>
      <p:ext uri="{BB962C8B-B14F-4D97-AF65-F5344CB8AC3E}">
        <p14:creationId xmlns:p14="http://schemas.microsoft.com/office/powerpoint/2010/main" val="3108160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4/12/24</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4/12/24</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4/12/24</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4/12/24</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4/12/24</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4/12/24</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4/12/24</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4/12/24</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4/12/24</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4/12/24</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4/12/24</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4/12/24</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s.wikipedia.org/wiki/Zen_de_Python"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scikit-learn.org/stable/auto_examples/model_selection/plot_learning_curve.htm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scikit-learn.org/stable/auto_examples/model_selection/plot_learning_curve.html"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hyperlink" Target="https://scikit-learn.org/" TargetMode="Externa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hyperlink" Target="https://scikit-learn.org/stable/auto_examples/model_selection/plot_learning_curve.html"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12.sv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scikit-learn.org/stable/modules/generated/sklearn.calibration.calibration_curve.html"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scikit-learn.org/stable/modules/generated/sklearn.calibration.CalibratedClassifierCV.html"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hyperlink" Target="https://www.docker.com/products/docker-desktop/"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hyperlink" Target="https://docs.docker.com/build/guide/" TargetMode="External"/><Relationship Id="rId5" Type="http://schemas.openxmlformats.org/officeDocument/2006/relationships/hyperlink" Target="https://docs.docker.com/engine/install/ubuntu/" TargetMode="External"/><Relationship Id="rId4" Type="http://schemas.openxmlformats.org/officeDocument/2006/relationships/hyperlink" Target="https://podman.io/" TargetMode="External"/></Relationships>
</file>

<file path=ppt/slides/_rels/slide74.xml.rels><?xml version="1.0" encoding="UTF-8" standalone="yes"?>
<Relationships xmlns="http://schemas.openxmlformats.org/package/2006/relationships"><Relationship Id="rId3" Type="http://schemas.openxmlformats.org/officeDocument/2006/relationships/hyperlink" Target="https://www.docker.com/products/docker-desktop/" TargetMode="External"/><Relationship Id="rId2" Type="http://schemas.openxmlformats.org/officeDocument/2006/relationships/notesSlide" Target="../notesSlides/notesSlide55.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hyperlink" Target="https://podman.io/" TargetMode="Externa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23247"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Desarrollo de modelos</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Aprendizaje de Máquina II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a:p>
            <a:pPr algn="l"/>
            <a:r>
              <a:rPr lang="es-ES_tradnl" sz="1800" dirty="0">
                <a:solidFill>
                  <a:srgbClr val="FFFFFF"/>
                </a:solidFill>
              </a:rPr>
              <a:t>Dr. Ing. Álvaro Gabriel </a:t>
            </a:r>
            <a:r>
              <a:rPr lang="es-ES_tradnl" sz="1800" dirty="0" err="1">
                <a:solidFill>
                  <a:srgbClr val="FFFFFF"/>
                </a:solidFill>
              </a:rPr>
              <a:t>Pizá</a:t>
            </a:r>
            <a:endParaRPr lang="es-ES_tradnl" sz="1800" dirty="0">
              <a:solidFill>
                <a:srgbClr val="FFFFFF"/>
              </a:solidFill>
            </a:endParaRP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Desarrollo de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10</a:t>
            </a:fld>
            <a:endParaRPr lang="en-US" sz="1400" dirty="0">
              <a:solidFill>
                <a:srgbClr val="FFFFFF">
                  <a:alpha val="60000"/>
                </a:srgbClr>
              </a:solidFill>
            </a:endParaRPr>
          </a:p>
        </p:txBody>
      </p:sp>
    </p:spTree>
    <p:extLst>
      <p:ext uri="{BB962C8B-B14F-4D97-AF65-F5344CB8AC3E}">
        <p14:creationId xmlns:p14="http://schemas.microsoft.com/office/powerpoint/2010/main" val="332330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50A34-9E92-7D7E-3758-FF03429A5848}"/>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89F664AA-B3D0-49CB-3D8A-36CB9E2B52EA}"/>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5" name="Footer Placeholder 4">
            <a:extLst>
              <a:ext uri="{FF2B5EF4-FFF2-40B4-BE49-F238E27FC236}">
                <a16:creationId xmlns:a16="http://schemas.microsoft.com/office/drawing/2014/main" id="{4109664C-737C-D0A9-3959-C0CF3A09E3A9}"/>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A4AAA3A-36B8-F390-D0CF-E813D60696EA}"/>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8" name="TextBox 7">
            <a:extLst>
              <a:ext uri="{FF2B5EF4-FFF2-40B4-BE49-F238E27FC236}">
                <a16:creationId xmlns:a16="http://schemas.microsoft.com/office/drawing/2014/main" id="{04FFA905-78A7-7AC9-8E27-591C44E0C701}"/>
              </a:ext>
            </a:extLst>
          </p:cNvPr>
          <p:cNvSpPr txBox="1"/>
          <p:nvPr/>
        </p:nvSpPr>
        <p:spPr>
          <a:xfrm>
            <a:off x="286916" y="2373503"/>
            <a:ext cx="1455574" cy="646331"/>
          </a:xfrm>
          <a:prstGeom prst="rect">
            <a:avLst/>
          </a:prstGeom>
          <a:noFill/>
        </p:spPr>
        <p:txBody>
          <a:bodyPr wrap="square" rtlCol="0">
            <a:spAutoFit/>
          </a:bodyPr>
          <a:lstStyle/>
          <a:p>
            <a:pPr algn="ctr"/>
            <a:r>
              <a:rPr lang="es-ES_tradnl" dirty="0"/>
              <a:t>Problema de negocio</a:t>
            </a:r>
          </a:p>
        </p:txBody>
      </p:sp>
      <p:sp>
        <p:nvSpPr>
          <p:cNvPr id="9" name="Rounded Rectangle 8">
            <a:extLst>
              <a:ext uri="{FF2B5EF4-FFF2-40B4-BE49-F238E27FC236}">
                <a16:creationId xmlns:a16="http://schemas.microsoft.com/office/drawing/2014/main" id="{16D0A701-41CB-A147-05DA-91F710C44012}"/>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Definición de objetivos</a:t>
            </a:r>
          </a:p>
        </p:txBody>
      </p:sp>
      <p:sp>
        <p:nvSpPr>
          <p:cNvPr id="10" name="Rounded Rectangle 9">
            <a:extLst>
              <a:ext uri="{FF2B5EF4-FFF2-40B4-BE49-F238E27FC236}">
                <a16:creationId xmlns:a16="http://schemas.microsoft.com/office/drawing/2014/main" id="{0D90278A-3113-2D27-C047-4C366D6CBF4D}"/>
              </a:ext>
            </a:extLst>
          </p:cNvPr>
          <p:cNvSpPr/>
          <p:nvPr/>
        </p:nvSpPr>
        <p:spPr>
          <a:xfrm>
            <a:off x="4081365" y="2225748"/>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Recolección de datos y preparación</a:t>
            </a:r>
          </a:p>
        </p:txBody>
      </p:sp>
      <p:sp>
        <p:nvSpPr>
          <p:cNvPr id="11" name="Rounded Rectangle 10">
            <a:extLst>
              <a:ext uri="{FF2B5EF4-FFF2-40B4-BE49-F238E27FC236}">
                <a16:creationId xmlns:a16="http://schemas.microsoft.com/office/drawing/2014/main" id="{9A32EA72-76FE-C097-FFBF-C738CF872747}"/>
              </a:ext>
            </a:extLst>
          </p:cNvPr>
          <p:cNvSpPr/>
          <p:nvPr/>
        </p:nvSpPr>
        <p:spPr>
          <a:xfrm>
            <a:off x="5974701" y="2230504"/>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err="1"/>
              <a:t>Feature</a:t>
            </a:r>
            <a:r>
              <a:rPr lang="es-ES_tradnl" sz="1400" dirty="0"/>
              <a:t> </a:t>
            </a:r>
            <a:r>
              <a:rPr lang="es-ES_tradnl" sz="1400" dirty="0" err="1"/>
              <a:t>engineering</a:t>
            </a:r>
            <a:endParaRPr lang="es-ES_tradnl" sz="1400" dirty="0"/>
          </a:p>
        </p:txBody>
      </p:sp>
      <p:sp>
        <p:nvSpPr>
          <p:cNvPr id="12" name="Rounded Rectangle 11">
            <a:extLst>
              <a:ext uri="{FF2B5EF4-FFF2-40B4-BE49-F238E27FC236}">
                <a16:creationId xmlns:a16="http://schemas.microsoft.com/office/drawing/2014/main" id="{31301E16-9BC1-C420-D088-B66D78280DD1}"/>
              </a:ext>
            </a:extLst>
          </p:cNvPr>
          <p:cNvSpPr/>
          <p:nvPr/>
        </p:nvSpPr>
        <p:spPr>
          <a:xfrm>
            <a:off x="9776927" y="2236906"/>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Evaluación del modelo</a:t>
            </a:r>
          </a:p>
        </p:txBody>
      </p:sp>
      <p:sp>
        <p:nvSpPr>
          <p:cNvPr id="13" name="Rounded Rectangle 12">
            <a:extLst>
              <a:ext uri="{FF2B5EF4-FFF2-40B4-BE49-F238E27FC236}">
                <a16:creationId xmlns:a16="http://schemas.microsoft.com/office/drawing/2014/main" id="{14FE4E7B-459B-F45C-2315-4D6D6A32F9D1}"/>
              </a:ext>
            </a:extLst>
          </p:cNvPr>
          <p:cNvSpPr/>
          <p:nvPr/>
        </p:nvSpPr>
        <p:spPr>
          <a:xfrm>
            <a:off x="9776927" y="4294223"/>
            <a:ext cx="1455574" cy="942391"/>
          </a:xfrm>
          <a:prstGeom prst="roundRect">
            <a:avLst/>
          </a:prstGeom>
          <a:solidFill>
            <a:schemeClr val="bg1">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Despliegue del modelo</a:t>
            </a:r>
          </a:p>
        </p:txBody>
      </p:sp>
      <p:sp>
        <p:nvSpPr>
          <p:cNvPr id="14" name="Rounded Rectangle 13">
            <a:extLst>
              <a:ext uri="{FF2B5EF4-FFF2-40B4-BE49-F238E27FC236}">
                <a16:creationId xmlns:a16="http://schemas.microsoft.com/office/drawing/2014/main" id="{4232C8FF-1D77-7214-D04C-A6063472A434}"/>
              </a:ext>
            </a:extLst>
          </p:cNvPr>
          <p:cNvSpPr/>
          <p:nvPr/>
        </p:nvSpPr>
        <p:spPr>
          <a:xfrm>
            <a:off x="7875814" y="4294223"/>
            <a:ext cx="1455574" cy="942391"/>
          </a:xfrm>
          <a:prstGeom prst="roundRect">
            <a:avLst/>
          </a:prstGeom>
          <a:solidFill>
            <a:schemeClr val="bg1">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Servicio del modelo</a:t>
            </a:r>
          </a:p>
        </p:txBody>
      </p:sp>
      <p:sp>
        <p:nvSpPr>
          <p:cNvPr id="15" name="Rounded Rectangle 14">
            <a:extLst>
              <a:ext uri="{FF2B5EF4-FFF2-40B4-BE49-F238E27FC236}">
                <a16:creationId xmlns:a16="http://schemas.microsoft.com/office/drawing/2014/main" id="{7567E298-2792-48D3-328F-D35BDFB279F6}"/>
              </a:ext>
            </a:extLst>
          </p:cNvPr>
          <p:cNvSpPr/>
          <p:nvPr/>
        </p:nvSpPr>
        <p:spPr>
          <a:xfrm>
            <a:off x="5974701" y="4294223"/>
            <a:ext cx="1455574" cy="942391"/>
          </a:xfrm>
          <a:prstGeom prst="roundRect">
            <a:avLst/>
          </a:prstGeom>
          <a:solidFill>
            <a:schemeClr val="bg1">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Monitoreo del modelo</a:t>
            </a:r>
          </a:p>
        </p:txBody>
      </p:sp>
      <p:sp>
        <p:nvSpPr>
          <p:cNvPr id="16" name="Rounded Rectangle 15">
            <a:extLst>
              <a:ext uri="{FF2B5EF4-FFF2-40B4-BE49-F238E27FC236}">
                <a16:creationId xmlns:a16="http://schemas.microsoft.com/office/drawing/2014/main" id="{15BF554C-CD83-1BC8-CD2B-91C9C6ED9FFB}"/>
              </a:ext>
            </a:extLst>
          </p:cNvPr>
          <p:cNvSpPr/>
          <p:nvPr/>
        </p:nvSpPr>
        <p:spPr>
          <a:xfrm>
            <a:off x="4081365" y="4294223"/>
            <a:ext cx="1455574" cy="942391"/>
          </a:xfrm>
          <a:prstGeom prst="roundRect">
            <a:avLst/>
          </a:prstGeom>
          <a:solidFill>
            <a:schemeClr val="bg1">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Mantenimiento del modelo</a:t>
            </a:r>
          </a:p>
        </p:txBody>
      </p:sp>
      <p:sp>
        <p:nvSpPr>
          <p:cNvPr id="17" name="Rounded Rectangle 16">
            <a:extLst>
              <a:ext uri="{FF2B5EF4-FFF2-40B4-BE49-F238E27FC236}">
                <a16:creationId xmlns:a16="http://schemas.microsoft.com/office/drawing/2014/main" id="{72BB86E4-79E2-D10A-159D-55879D844D38}"/>
              </a:ext>
            </a:extLst>
          </p:cNvPr>
          <p:cNvSpPr/>
          <p:nvPr/>
        </p:nvSpPr>
        <p:spPr>
          <a:xfrm>
            <a:off x="7875814" y="2236906"/>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200" dirty="0"/>
              <a:t>Entrenamiento del modelo</a:t>
            </a:r>
          </a:p>
        </p:txBody>
      </p:sp>
      <p:cxnSp>
        <p:nvCxnSpPr>
          <p:cNvPr id="19" name="Straight Arrow Connector 18">
            <a:extLst>
              <a:ext uri="{FF2B5EF4-FFF2-40B4-BE49-F238E27FC236}">
                <a16:creationId xmlns:a16="http://schemas.microsoft.com/office/drawing/2014/main" id="{B26453F2-7DB6-7332-735C-DAE313B0C63E}"/>
              </a:ext>
            </a:extLst>
          </p:cNvPr>
          <p:cNvCxnSpPr>
            <a:stCxn id="8" idx="3"/>
            <a:endCxn id="9" idx="1"/>
          </p:cNvCxnSpPr>
          <p:nvPr/>
        </p:nvCxnSpPr>
        <p:spPr>
          <a:xfrm>
            <a:off x="1742490" y="269666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Straight Arrow Connector 22">
            <a:extLst>
              <a:ext uri="{FF2B5EF4-FFF2-40B4-BE49-F238E27FC236}">
                <a16:creationId xmlns:a16="http://schemas.microsoft.com/office/drawing/2014/main" id="{484BA6AD-890A-7E3E-020E-C39FF7D50E79}"/>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A930983C-9F25-9C4B-5150-66B36BCB16E9}"/>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9" name="Straight Arrow Connector 28">
            <a:extLst>
              <a:ext uri="{FF2B5EF4-FFF2-40B4-BE49-F238E27FC236}">
                <a16:creationId xmlns:a16="http://schemas.microsoft.com/office/drawing/2014/main" id="{CFE06490-1187-56DD-4414-417DA4136932}"/>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2" name="Straight Arrow Connector 31">
            <a:extLst>
              <a:ext uri="{FF2B5EF4-FFF2-40B4-BE49-F238E27FC236}">
                <a16:creationId xmlns:a16="http://schemas.microsoft.com/office/drawing/2014/main" id="{C196C7E8-0FB9-043A-F153-EBED7E7E0D7E}"/>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8" name="Curved Connector 37">
            <a:extLst>
              <a:ext uri="{FF2B5EF4-FFF2-40B4-BE49-F238E27FC236}">
                <a16:creationId xmlns:a16="http://schemas.microsoft.com/office/drawing/2014/main" id="{06503179-FE9C-7514-B66D-2877FB1A7816}"/>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3" name="Straight Arrow Connector 42">
            <a:extLst>
              <a:ext uri="{FF2B5EF4-FFF2-40B4-BE49-F238E27FC236}">
                <a16:creationId xmlns:a16="http://schemas.microsoft.com/office/drawing/2014/main" id="{96E252D8-FAFC-3E1D-BB8D-029FC8E5D056}"/>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6" name="Straight Arrow Connector 45">
            <a:extLst>
              <a:ext uri="{FF2B5EF4-FFF2-40B4-BE49-F238E27FC236}">
                <a16:creationId xmlns:a16="http://schemas.microsoft.com/office/drawing/2014/main" id="{F3DB1700-383D-5610-DFD1-BF8E32EE650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9" name="Straight Arrow Connector 48">
            <a:extLst>
              <a:ext uri="{FF2B5EF4-FFF2-40B4-BE49-F238E27FC236}">
                <a16:creationId xmlns:a16="http://schemas.microsoft.com/office/drawing/2014/main" id="{5938CB9B-2981-CC64-E737-6E8E039F171D}"/>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53" name="Straight Arrow Connector 52">
            <a:extLst>
              <a:ext uri="{FF2B5EF4-FFF2-40B4-BE49-F238E27FC236}">
                <a16:creationId xmlns:a16="http://schemas.microsoft.com/office/drawing/2014/main" id="{205182A6-DFCC-0E51-9791-F20FB0CEFCD0}"/>
              </a:ext>
            </a:extLst>
          </p:cNvPr>
          <p:cNvCxnSpPr>
            <a:cxnSpLocks/>
            <a:stCxn id="16" idx="0"/>
            <a:endCxn id="10" idx="2"/>
          </p:cNvCxnSpPr>
          <p:nvPr/>
        </p:nvCxnSpPr>
        <p:spPr>
          <a:xfrm flipV="1">
            <a:off x="4809152" y="3168139"/>
            <a:ext cx="0" cy="1126084"/>
          </a:xfrm>
          <a:prstGeom prst="straightConnector1">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56" name="Curved Connector 55">
            <a:extLst>
              <a:ext uri="{FF2B5EF4-FFF2-40B4-BE49-F238E27FC236}">
                <a16:creationId xmlns:a16="http://schemas.microsoft.com/office/drawing/2014/main" id="{A59B2092-C4CB-32E5-DD15-5B46B2616F37}"/>
              </a:ext>
            </a:extLst>
          </p:cNvPr>
          <p:cNvCxnSpPr>
            <a:cxnSpLocks/>
            <a:stCxn id="16" idx="0"/>
            <a:endCxn id="11" idx="2"/>
          </p:cNvCxnSpPr>
          <p:nvPr/>
        </p:nvCxnSpPr>
        <p:spPr>
          <a:xfrm rot="5400000" flipH="1" flipV="1">
            <a:off x="5195156" y="2786891"/>
            <a:ext cx="1121328" cy="1893336"/>
          </a:xfrm>
          <a:prstGeom prst="curvedConnector3">
            <a:avLst>
              <a:gd name="adj1" fmla="val 12555"/>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4" name="Curved Connector 63">
            <a:extLst>
              <a:ext uri="{FF2B5EF4-FFF2-40B4-BE49-F238E27FC236}">
                <a16:creationId xmlns:a16="http://schemas.microsoft.com/office/drawing/2014/main" id="{2A7D0832-75E2-F170-A243-4D17731A69EB}"/>
              </a:ext>
            </a:extLst>
          </p:cNvPr>
          <p:cNvCxnSpPr>
            <a:cxnSpLocks/>
            <a:stCxn id="12" idx="2"/>
            <a:endCxn id="9" idx="2"/>
          </p:cNvCxnSpPr>
          <p:nvPr/>
        </p:nvCxnSpPr>
        <p:spPr>
          <a:xfrm rot="5400000" flipH="1">
            <a:off x="6700660" y="-624756"/>
            <a:ext cx="11433" cy="7596675"/>
          </a:xfrm>
          <a:prstGeom prst="curvedConnector3">
            <a:avLst>
              <a:gd name="adj1" fmla="val -7304207"/>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9" name="Curved Connector 68">
            <a:extLst>
              <a:ext uri="{FF2B5EF4-FFF2-40B4-BE49-F238E27FC236}">
                <a16:creationId xmlns:a16="http://schemas.microsoft.com/office/drawing/2014/main" id="{42E4A3C3-BF8E-360F-5CF0-37451A5F56EF}"/>
              </a:ext>
            </a:extLst>
          </p:cNvPr>
          <p:cNvCxnSpPr>
            <a:cxnSpLocks/>
            <a:stCxn id="12" idx="2"/>
            <a:endCxn id="10" idx="2"/>
          </p:cNvCxnSpPr>
          <p:nvPr/>
        </p:nvCxnSpPr>
        <p:spPr>
          <a:xfrm rot="5400000" flipH="1">
            <a:off x="7651354" y="325937"/>
            <a:ext cx="11158" cy="5695562"/>
          </a:xfrm>
          <a:prstGeom prst="curvedConnector3">
            <a:avLst>
              <a:gd name="adj1" fmla="val -4975542"/>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77" name="Curved Connector 76">
            <a:extLst>
              <a:ext uri="{FF2B5EF4-FFF2-40B4-BE49-F238E27FC236}">
                <a16:creationId xmlns:a16="http://schemas.microsoft.com/office/drawing/2014/main" id="{13D7238D-4086-36CA-41B0-A45A654C956A}"/>
              </a:ext>
            </a:extLst>
          </p:cNvPr>
          <p:cNvCxnSpPr>
            <a:cxnSpLocks/>
            <a:stCxn id="12" idx="2"/>
            <a:endCxn id="17" idx="2"/>
          </p:cNvCxnSpPr>
          <p:nvPr/>
        </p:nvCxnSpPr>
        <p:spPr>
          <a:xfrm rot="5400000">
            <a:off x="9554158" y="2228741"/>
            <a:ext cx="12700" cy="1901113"/>
          </a:xfrm>
          <a:prstGeom prst="curvedConnector3">
            <a:avLst>
              <a:gd name="adj1" fmla="val 150611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4" name="Curved Connector 83">
            <a:extLst>
              <a:ext uri="{FF2B5EF4-FFF2-40B4-BE49-F238E27FC236}">
                <a16:creationId xmlns:a16="http://schemas.microsoft.com/office/drawing/2014/main" id="{18B3FA84-62BD-7C97-FD29-734C75CAACD1}"/>
              </a:ext>
            </a:extLst>
          </p:cNvPr>
          <p:cNvCxnSpPr>
            <a:cxnSpLocks/>
            <a:stCxn id="12" idx="2"/>
            <a:endCxn id="11" idx="2"/>
          </p:cNvCxnSpPr>
          <p:nvPr/>
        </p:nvCxnSpPr>
        <p:spPr>
          <a:xfrm rot="5400000" flipH="1">
            <a:off x="8600400" y="1274983"/>
            <a:ext cx="6402" cy="3802226"/>
          </a:xfrm>
          <a:prstGeom prst="curvedConnector3">
            <a:avLst>
              <a:gd name="adj1" fmla="val -561120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8" name="Curved Connector 87">
            <a:extLst>
              <a:ext uri="{FF2B5EF4-FFF2-40B4-BE49-F238E27FC236}">
                <a16:creationId xmlns:a16="http://schemas.microsoft.com/office/drawing/2014/main" id="{04404C15-5AD7-A14C-854E-AF4CFC72A6D0}"/>
              </a:ext>
            </a:extLst>
          </p:cNvPr>
          <p:cNvCxnSpPr>
            <a:cxnSpLocks/>
            <a:stCxn id="15" idx="0"/>
            <a:endCxn id="17" idx="2"/>
          </p:cNvCxnSpPr>
          <p:nvPr/>
        </p:nvCxnSpPr>
        <p:spPr>
          <a:xfrm rot="5400000" flipH="1" flipV="1">
            <a:off x="7095581" y="2786204"/>
            <a:ext cx="1114926" cy="1901113"/>
          </a:xfrm>
          <a:prstGeom prst="curvedConnector3">
            <a:avLst>
              <a:gd name="adj1" fmla="val 39120"/>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sp>
        <p:nvSpPr>
          <p:cNvPr id="7" name="Title 1">
            <a:extLst>
              <a:ext uri="{FF2B5EF4-FFF2-40B4-BE49-F238E27FC236}">
                <a16:creationId xmlns:a16="http://schemas.microsoft.com/office/drawing/2014/main" id="{C8B093AE-CB9C-8F6B-B4F3-F2C7917BBD03}"/>
              </a:ext>
            </a:extLst>
          </p:cNvPr>
          <p:cNvSpPr>
            <a:spLocks noGrp="1"/>
          </p:cNvSpPr>
          <p:nvPr>
            <p:ph type="title"/>
          </p:nvPr>
        </p:nvSpPr>
        <p:spPr>
          <a:xfrm>
            <a:off x="458694" y="365760"/>
            <a:ext cx="10895106" cy="1325563"/>
          </a:xfrm>
        </p:spPr>
        <p:txBody>
          <a:bodyPr>
            <a:normAutofit/>
          </a:bodyPr>
          <a:lstStyle/>
          <a:p>
            <a:r>
              <a:rPr lang="es-ES_tradnl" dirty="0"/>
              <a:t>Desarrollo de modelos en producción</a:t>
            </a:r>
          </a:p>
        </p:txBody>
      </p:sp>
      <p:sp>
        <p:nvSpPr>
          <p:cNvPr id="18" name="Rounded Rectangle 17">
            <a:extLst>
              <a:ext uri="{FF2B5EF4-FFF2-40B4-BE49-F238E27FC236}">
                <a16:creationId xmlns:a16="http://schemas.microsoft.com/office/drawing/2014/main" id="{75208FD9-7F47-2425-8F99-AA0347A1BEEA}"/>
              </a:ext>
            </a:extLst>
          </p:cNvPr>
          <p:cNvSpPr/>
          <p:nvPr/>
        </p:nvSpPr>
        <p:spPr>
          <a:xfrm>
            <a:off x="7683499" y="2073928"/>
            <a:ext cx="3700626" cy="1241997"/>
          </a:xfrm>
          <a:prstGeom prst="roundRect">
            <a:avLst/>
          </a:prstGeom>
          <a:noFill/>
          <a:ln w="7620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3026450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Desarrollo de modelos en producción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En AMq1 vimos diferentes modelos, y estudiamos el proceso para entrenarlo y evaluarlo. Ahora volveremos un poco sobre esto, pero ahora estamos pensando que este modelo no solo terminará en un notebook, sino que llegará a producción.</a:t>
            </a:r>
          </a:p>
          <a:p>
            <a:pPr marL="0" indent="0">
              <a:buNone/>
            </a:pPr>
            <a:r>
              <a:rPr lang="es-ES_tradnl" sz="2000" dirty="0"/>
              <a:t>El desarrollo de modelos es un proceso iterativo. </a:t>
            </a:r>
          </a:p>
          <a:p>
            <a:pPr marL="0" indent="0">
              <a:buNone/>
            </a:pPr>
            <a:r>
              <a:rPr lang="es-ES_tradnl" sz="2000" dirty="0"/>
              <a:t>Cada iteración, uno debe comparar el rendimiento con iteraciones anteriores. </a:t>
            </a:r>
          </a:p>
        </p:txBody>
      </p:sp>
    </p:spTree>
    <p:extLst>
      <p:ext uri="{BB962C8B-B14F-4D97-AF65-F5344CB8AC3E}">
        <p14:creationId xmlns:p14="http://schemas.microsoft.com/office/powerpoint/2010/main" val="10410098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Seleccionar el tipo de modelo</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13</a:t>
            </a:fld>
            <a:endParaRPr lang="en-US" sz="1400" dirty="0">
              <a:solidFill>
                <a:srgbClr val="FFFFFF">
                  <a:alpha val="60000"/>
                </a:srgbClr>
              </a:solidFill>
            </a:endParaRPr>
          </a:p>
        </p:txBody>
      </p:sp>
    </p:spTree>
    <p:extLst>
      <p:ext uri="{BB962C8B-B14F-4D97-AF65-F5344CB8AC3E}">
        <p14:creationId xmlns:p14="http://schemas.microsoft.com/office/powerpoint/2010/main" val="402737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Si uno tuviese tiempo infinito y recursos infinitos, el camino más racional es evaluar todas las posibles soluciones y ver cuál es la mejor al problema que queremos resolver. Pero no tenemos el tiempo y recursos infinitos, sino que tenemos un presupuesto y un tiempo para desarrollar. Por lo que hay que ser estratégico.</a:t>
            </a:r>
          </a:p>
          <a:p>
            <a:pPr marL="0" indent="0">
              <a:buNone/>
            </a:pPr>
            <a:r>
              <a:rPr lang="es-ES_tradnl" sz="2000" dirty="0"/>
              <a:t>Un punto importante es enfocarse en modelos apropiados para el problema, y para eso usamos lo que vimos en AMq1.</a:t>
            </a:r>
          </a:p>
          <a:p>
            <a:pPr marL="0" indent="0">
              <a:buNone/>
            </a:pPr>
            <a:r>
              <a:rPr lang="es-ES_tradnl" sz="2000" dirty="0"/>
              <a:t>Otro punto importante, en general dejado de lado, es </a:t>
            </a:r>
            <a:r>
              <a:rPr lang="es-ES_tradnl" sz="2000" b="1" dirty="0">
                <a:solidFill>
                  <a:schemeClr val="accent6">
                    <a:lumMod val="60000"/>
                    <a:lumOff val="40000"/>
                  </a:schemeClr>
                </a:solidFill>
              </a:rPr>
              <a:t>la implementación del modelo</a:t>
            </a:r>
            <a:r>
              <a:rPr lang="es-ES_tradnl" sz="2000" dirty="0"/>
              <a:t>, el cual no solo debemos mirar la métrica de entrenamiento, sino cuanta data, procesamiento y tiempo llevaría entrenarlo. También cuál sería su latencia de inferencia e interoperabilidad.</a:t>
            </a:r>
          </a:p>
        </p:txBody>
      </p:sp>
    </p:spTree>
    <p:extLst>
      <p:ext uri="{BB962C8B-B14F-4D97-AF65-F5344CB8AC3E}">
        <p14:creationId xmlns:p14="http://schemas.microsoft.com/office/powerpoint/2010/main" val="28506992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Ocho consejos a la hora de seleccionar un modelo:</a:t>
            </a:r>
          </a:p>
          <a:p>
            <a:pPr marL="0" indent="0">
              <a:buNone/>
            </a:pPr>
            <a:r>
              <a:rPr lang="es-ES_tradnl" sz="2000" b="1" dirty="0">
                <a:solidFill>
                  <a:schemeClr val="accent2">
                    <a:lumMod val="60000"/>
                    <a:lumOff val="40000"/>
                  </a:schemeClr>
                </a:solidFill>
              </a:rPr>
              <a:t>Evitar la trampa del estado del arte</a:t>
            </a:r>
            <a:r>
              <a:rPr lang="es-ES_tradnl" sz="2000" dirty="0"/>
              <a:t>: En general se asume que estos modelos van a ser la mejor solución para el problema, dado que todos están usando ese modelo. No solo eso, a nivel de negocio, “</a:t>
            </a:r>
            <a:r>
              <a:rPr lang="es-ES_tradnl" sz="2000" i="1" dirty="0">
                <a:solidFill>
                  <a:schemeClr val="accent4">
                    <a:lumMod val="75000"/>
                  </a:schemeClr>
                </a:solidFill>
              </a:rPr>
              <a:t>vende</a:t>
            </a:r>
            <a:r>
              <a:rPr lang="es-ES_tradnl" sz="2000" dirty="0"/>
              <a:t>” más usar un modelo moderno. </a:t>
            </a:r>
          </a:p>
          <a:p>
            <a:pPr marL="0" indent="0">
              <a:buNone/>
            </a:pPr>
            <a:r>
              <a:rPr lang="es-ES_tradnl" sz="2000" dirty="0"/>
              <a:t>Que un modelo sea el que tenga un rendimiento mejor que otros en un </a:t>
            </a:r>
            <a:r>
              <a:rPr lang="es-ES_tradnl" sz="2000" dirty="0" err="1"/>
              <a:t>dataset</a:t>
            </a:r>
            <a:r>
              <a:rPr lang="es-ES_tradnl" sz="2000" dirty="0"/>
              <a:t> estático, no significa que el modelo será lo suficientemente rápido o lo suficientemente barato. </a:t>
            </a:r>
          </a:p>
          <a:p>
            <a:pPr marL="0" indent="0">
              <a:buNone/>
            </a:pPr>
            <a:r>
              <a:rPr lang="es-ES_tradnl" sz="2000" dirty="0"/>
              <a:t>Inclusive tampoco significará que el modelo será mejor que otros modelos con tus datos.</a:t>
            </a:r>
          </a:p>
        </p:txBody>
      </p:sp>
    </p:spTree>
    <p:extLst>
      <p:ext uri="{BB962C8B-B14F-4D97-AF65-F5344CB8AC3E}">
        <p14:creationId xmlns:p14="http://schemas.microsoft.com/office/powerpoint/2010/main" val="2560367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Ocho consejos a la hora de seleccionar un modelo:</a:t>
            </a:r>
          </a:p>
          <a:p>
            <a:pPr marL="0" indent="0">
              <a:buNone/>
            </a:pPr>
            <a:r>
              <a:rPr lang="es-ES_tradnl" sz="2000" b="1" dirty="0">
                <a:solidFill>
                  <a:schemeClr val="accent2">
                    <a:lumMod val="60000"/>
                    <a:lumOff val="40000"/>
                  </a:schemeClr>
                </a:solidFill>
              </a:rPr>
              <a:t>Comienza con el modelo más simple</a:t>
            </a:r>
            <a:r>
              <a:rPr lang="es-ES_tradnl" sz="2000" dirty="0"/>
              <a:t>: Dentro del </a:t>
            </a:r>
            <a:r>
              <a:rPr lang="es-ES_tradnl" sz="2000" dirty="0">
                <a:hlinkClick r:id="rId3"/>
              </a:rPr>
              <a:t>Zen de Python</a:t>
            </a:r>
            <a:r>
              <a:rPr lang="es-ES_tradnl" sz="2000" dirty="0"/>
              <a:t>, encontramos:</a:t>
            </a:r>
          </a:p>
          <a:p>
            <a:pPr marL="0" indent="0" algn="ctr">
              <a:buNone/>
            </a:pPr>
            <a:r>
              <a:rPr lang="es-ES_tradnl" sz="2000" i="1" dirty="0">
                <a:solidFill>
                  <a:schemeClr val="accent4">
                    <a:lumMod val="75000"/>
                  </a:schemeClr>
                </a:solidFill>
              </a:rPr>
              <a:t>Simple es mejor que complejo</a:t>
            </a:r>
          </a:p>
          <a:p>
            <a:pPr marL="0" indent="0">
              <a:buNone/>
            </a:pPr>
            <a:r>
              <a:rPr lang="es-ES_tradnl" sz="2000" dirty="0"/>
              <a:t>Y este principio es aplicable al desarrollo de modelos. Simplicidad sirve de tres propósitos:</a:t>
            </a:r>
          </a:p>
          <a:p>
            <a:pPr marL="457200" indent="-457200">
              <a:buFont typeface="+mj-lt"/>
              <a:buAutoNum type="arabicPeriod"/>
            </a:pPr>
            <a:r>
              <a:rPr lang="es-ES_tradnl" sz="2000" b="1" dirty="0">
                <a:solidFill>
                  <a:schemeClr val="accent5">
                    <a:lumMod val="60000"/>
                    <a:lumOff val="40000"/>
                  </a:schemeClr>
                </a:solidFill>
              </a:rPr>
              <a:t>Modelos sencillos son más fáciles de desplegar en producción</a:t>
            </a:r>
            <a:r>
              <a:rPr lang="es-ES_tradnl" sz="2000" dirty="0"/>
              <a:t>. Desplegarlo temprano permite validar un pipeline de predicción es consistente con tus datos de entrenamiento.</a:t>
            </a:r>
          </a:p>
          <a:p>
            <a:pPr marL="457200" indent="-457200">
              <a:buFont typeface="+mj-lt"/>
              <a:buAutoNum type="arabicPeriod"/>
            </a:pPr>
            <a:r>
              <a:rPr lang="es-ES_tradnl" sz="2000" dirty="0"/>
              <a:t>Comenzando algo más sencillo y agregando complejidad paso a paso lo hace </a:t>
            </a:r>
            <a:r>
              <a:rPr lang="es-ES_tradnl" sz="2000" b="1" dirty="0">
                <a:solidFill>
                  <a:schemeClr val="accent5">
                    <a:lumMod val="60000"/>
                    <a:lumOff val="40000"/>
                  </a:schemeClr>
                </a:solidFill>
              </a:rPr>
              <a:t>más fácil de entender</a:t>
            </a:r>
            <a:r>
              <a:rPr lang="es-ES_tradnl" sz="2000" dirty="0"/>
              <a:t> y de depurar.</a:t>
            </a:r>
          </a:p>
          <a:p>
            <a:pPr marL="457200" indent="-457200">
              <a:buFont typeface="+mj-lt"/>
              <a:buAutoNum type="arabicPeriod"/>
            </a:pPr>
            <a:r>
              <a:rPr lang="es-ES_tradnl" sz="2000" dirty="0"/>
              <a:t>Los modelos más simples sirven como </a:t>
            </a:r>
            <a:r>
              <a:rPr lang="es-ES_tradnl" sz="2000" b="1" dirty="0" err="1">
                <a:solidFill>
                  <a:schemeClr val="accent5">
                    <a:lumMod val="60000"/>
                    <a:lumOff val="40000"/>
                  </a:schemeClr>
                </a:solidFill>
              </a:rPr>
              <a:t>baseline</a:t>
            </a:r>
            <a:r>
              <a:rPr lang="es-ES_tradnl" sz="2000" dirty="0"/>
              <a:t>.</a:t>
            </a:r>
          </a:p>
        </p:txBody>
      </p:sp>
    </p:spTree>
    <p:extLst>
      <p:ext uri="{BB962C8B-B14F-4D97-AF65-F5344CB8AC3E}">
        <p14:creationId xmlns:p14="http://schemas.microsoft.com/office/powerpoint/2010/main" val="1052750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Ocho consejos a la hora de seleccionar un modelo:</a:t>
            </a:r>
          </a:p>
          <a:p>
            <a:pPr marL="0" indent="0">
              <a:buNone/>
            </a:pPr>
            <a:r>
              <a:rPr lang="es-ES_tradnl" sz="2000" b="1" dirty="0" err="1">
                <a:solidFill>
                  <a:schemeClr val="accent2">
                    <a:lumMod val="60000"/>
                    <a:lumOff val="40000"/>
                  </a:schemeClr>
                </a:solidFill>
              </a:rPr>
              <a:t>Explicabilidad</a:t>
            </a:r>
            <a:r>
              <a:rPr lang="es-ES_tradnl" sz="2000" dirty="0"/>
              <a:t>: ¿Las predicciones del modelo requieren explicación para una audiencia no técnica? Los modelos de aprendizaje automático más precisos son los llamados </a:t>
            </a:r>
            <a:r>
              <a:rPr lang="es-ES_tradnl" sz="2000" b="1" dirty="0">
                <a:solidFill>
                  <a:schemeClr val="accent5"/>
                </a:solidFill>
              </a:rPr>
              <a:t>cajas negras</a:t>
            </a:r>
            <a:r>
              <a:rPr lang="es-ES_tradnl" sz="2000" dirty="0">
                <a:solidFill>
                  <a:schemeClr val="accent5"/>
                </a:solidFill>
              </a:rPr>
              <a:t>. </a:t>
            </a:r>
            <a:r>
              <a:rPr lang="es-ES_tradnl" sz="2000" dirty="0"/>
              <a:t>Cometen muy pocos errores de predicción, pero puede ser difícil de entender, y aún más difícil de explicar, por qué un modelo hizo una predicción específica. Ejemplos de tales modelos son las redes neuronales profundas y los modelos de conjuntos.</a:t>
            </a:r>
          </a:p>
          <a:p>
            <a:pPr marL="0" indent="0">
              <a:buNone/>
            </a:pPr>
            <a:r>
              <a:rPr lang="es-ES_tradnl" sz="2000" dirty="0"/>
              <a:t>Por el contrario, los algoritmos de aprendizaje de árboles de decisión, </a:t>
            </a:r>
            <a:r>
              <a:rPr lang="es-ES_tradnl" sz="2000" dirty="0" err="1"/>
              <a:t>kNN</a:t>
            </a:r>
            <a:r>
              <a:rPr lang="es-ES_tradnl" sz="2000" dirty="0"/>
              <a:t> y regresión lineal no siempre son los más precisos. Sin embargo, sus predicciones son fáciles de interpretar por parte de un usuario no experto.</a:t>
            </a:r>
          </a:p>
        </p:txBody>
      </p:sp>
    </p:spTree>
    <p:extLst>
      <p:ext uri="{BB962C8B-B14F-4D97-AF65-F5344CB8AC3E}">
        <p14:creationId xmlns:p14="http://schemas.microsoft.com/office/powerpoint/2010/main" val="2892848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lnSpcReduction="10000"/>
          </a:bodyPr>
          <a:lstStyle/>
          <a:p>
            <a:pPr marL="0" indent="0">
              <a:buNone/>
            </a:pPr>
            <a:r>
              <a:rPr lang="es-ES_tradnl" sz="2000" dirty="0"/>
              <a:t>Ocho consejos a la hora de seleccionar un modelo:</a:t>
            </a:r>
          </a:p>
          <a:p>
            <a:pPr marL="0" indent="0">
              <a:buNone/>
            </a:pPr>
            <a:r>
              <a:rPr lang="es-ES_tradnl" sz="2000" b="1" dirty="0">
                <a:solidFill>
                  <a:schemeClr val="accent2">
                    <a:lumMod val="60000"/>
                    <a:lumOff val="40000"/>
                  </a:schemeClr>
                </a:solidFill>
              </a:rPr>
              <a:t>Velocidades de entrenamiento y predicción</a:t>
            </a:r>
            <a:r>
              <a:rPr lang="es-ES_tradnl" sz="2000" dirty="0"/>
              <a:t>: ¿Cuánto tiempo se le permite usar a un algoritmo de aprendizaje para construir un modelo y con qué frecuencia será necesario volver a entrenar el modelo con datos actualizados? Si el entrenamiento dura dos días y necesita volver a entrenar su modelo cada 4 horas, el modelo nunca estará actualizado. Las bibliotecas especializadas contienen implementaciones muy eficientes de algunos algoritmos. Es posible que prefiera investigar en línea para encontrar dichas bibliotecas. </a:t>
            </a:r>
          </a:p>
          <a:p>
            <a:pPr marL="0" indent="0">
              <a:buNone/>
            </a:pPr>
            <a:r>
              <a:rPr lang="es-ES_tradnl" sz="2000" dirty="0"/>
              <a:t>¿Qué tan rápido debe ser el modelo al generar predicciones? ¿Se utilizará el modelo en un entorno de producción donde se requiere un rendimiento muy alto? Modelos como SVM y modelos de regresión lineal y logística, y redes neuronales no muy profundas, son extremadamente rápidos en el momento de la predicción. Otros, como </a:t>
            </a:r>
            <a:r>
              <a:rPr lang="es-ES_tradnl" sz="2000" dirty="0" err="1"/>
              <a:t>kNN</a:t>
            </a:r>
            <a:r>
              <a:rPr lang="es-ES_tradnl" sz="2000" dirty="0"/>
              <a:t>, ensambles y redes neuronales profundas o recurrentes, son más lentos.</a:t>
            </a:r>
          </a:p>
        </p:txBody>
      </p:sp>
    </p:spTree>
    <p:extLst>
      <p:ext uri="{BB962C8B-B14F-4D97-AF65-F5344CB8AC3E}">
        <p14:creationId xmlns:p14="http://schemas.microsoft.com/office/powerpoint/2010/main" val="22526688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lnSpcReduction="10000"/>
          </a:bodyPr>
          <a:lstStyle/>
          <a:p>
            <a:pPr marL="0" indent="0">
              <a:buNone/>
            </a:pPr>
            <a:r>
              <a:rPr lang="es-ES_tradnl" sz="2000" dirty="0"/>
              <a:t>Ocho consejos a la hora de seleccionar un modelo:</a:t>
            </a:r>
          </a:p>
          <a:p>
            <a:pPr marL="0" indent="0">
              <a:buNone/>
            </a:pPr>
            <a:r>
              <a:rPr lang="es-ES_tradnl" sz="2000" b="1" dirty="0">
                <a:solidFill>
                  <a:schemeClr val="accent2">
                    <a:lumMod val="60000"/>
                    <a:lumOff val="40000"/>
                  </a:schemeClr>
                </a:solidFill>
              </a:rPr>
              <a:t>Evita sesgos humanos en la selección</a:t>
            </a:r>
            <a:r>
              <a:rPr lang="es-ES_tradnl" sz="2000" dirty="0"/>
              <a:t>: Todos tenemos preferencias y gustos sobre ciertos tipos de modelos. </a:t>
            </a:r>
          </a:p>
          <a:p>
            <a:pPr marL="0" indent="0">
              <a:buNone/>
            </a:pPr>
            <a:r>
              <a:rPr lang="es-ES_tradnl" sz="2000" dirty="0"/>
              <a:t>Si un tipo de modelo nos gusta más, vamos a destinar más tiempo jugando con sus </a:t>
            </a:r>
            <a:r>
              <a:rPr lang="es-ES_tradnl" sz="2000" dirty="0" err="1"/>
              <a:t>hiperparámetros</a:t>
            </a:r>
            <a:r>
              <a:rPr lang="es-ES_tradnl" sz="2000" dirty="0"/>
              <a:t> que otros. Los que nos puede dar la errónea idea de que un modelo es mejor que otro.</a:t>
            </a:r>
          </a:p>
          <a:p>
            <a:pPr marL="0" indent="0">
              <a:buNone/>
            </a:pPr>
            <a:r>
              <a:rPr lang="es-ES_tradnl" sz="2000" dirty="0"/>
              <a:t>Cuando se compara dos arquitecturas diferentes, es importante compararlo bajo configuraciones similares. Si se ejecutan 100 experimentos en una, no sería justo si se corren un par en otra arquitectura.</a:t>
            </a:r>
          </a:p>
          <a:p>
            <a:pPr marL="0" indent="0">
              <a:buNone/>
            </a:pPr>
            <a:r>
              <a:rPr lang="es-ES_tradnl" sz="2000" dirty="0"/>
              <a:t>Dado que el rendimiento del modelo depende fuertemente del contexto, es prácticamente </a:t>
            </a:r>
            <a:r>
              <a:rPr lang="es-ES_tradnl" sz="2000" b="1" dirty="0">
                <a:solidFill>
                  <a:schemeClr val="accent1">
                    <a:lumMod val="60000"/>
                    <a:lumOff val="40000"/>
                  </a:schemeClr>
                </a:solidFill>
              </a:rPr>
              <a:t>imposible poder asegurar que una arquitectura es mejor que otra</a:t>
            </a:r>
            <a:r>
              <a:rPr lang="es-ES_tradnl" sz="2000" dirty="0"/>
              <a:t>. </a:t>
            </a:r>
          </a:p>
        </p:txBody>
      </p:sp>
    </p:spTree>
    <p:extLst>
      <p:ext uri="{BB962C8B-B14F-4D97-AF65-F5344CB8AC3E}">
        <p14:creationId xmlns:p14="http://schemas.microsoft.com/office/powerpoint/2010/main" val="41062155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Repaso de la clase anterior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Ocho consejos a la hora de seleccionar un modelo:</a:t>
            </a:r>
          </a:p>
          <a:p>
            <a:pPr marL="0" indent="0">
              <a:buNone/>
            </a:pPr>
            <a:r>
              <a:rPr lang="es-ES_tradnl" sz="2000" b="1" dirty="0">
                <a:solidFill>
                  <a:schemeClr val="accent2">
                    <a:lumMod val="60000"/>
                    <a:lumOff val="40000"/>
                  </a:schemeClr>
                </a:solidFill>
              </a:rPr>
              <a:t>Evalúa rendimiento de hoy versus rendimiento posterior</a:t>
            </a:r>
            <a:r>
              <a:rPr lang="es-ES_tradnl" sz="2000" dirty="0"/>
              <a:t>: El mejor modelo hoy no necesariamente lo será en dos meses. </a:t>
            </a:r>
          </a:p>
          <a:p>
            <a:pPr marL="0" indent="0">
              <a:buNone/>
            </a:pPr>
            <a:r>
              <a:rPr lang="es-ES_tradnl" sz="2000" dirty="0"/>
              <a:t>Por ejemplo, un modelo de árbol puede al inicio rendir mejor, pero más adelante con mucha más data acumulada, una red neuronal lo supere.</a:t>
            </a:r>
          </a:p>
          <a:p>
            <a:pPr marL="0" indent="0">
              <a:buNone/>
            </a:pPr>
            <a:r>
              <a:rPr lang="es-ES_tradnl" sz="2000" dirty="0"/>
              <a:t>Una forma de estimar que tanto puede cambiar el rendimiento en el futuro con más datos es usan </a:t>
            </a:r>
            <a:r>
              <a:rPr lang="es-ES_tradnl" sz="2000" b="1" dirty="0">
                <a:hlinkClick r:id="rId3"/>
              </a:rPr>
              <a:t>curvas de aprendizaje</a:t>
            </a:r>
            <a:r>
              <a:rPr lang="es-ES_tradnl" sz="2000" dirty="0"/>
              <a:t>.</a:t>
            </a:r>
          </a:p>
        </p:txBody>
      </p:sp>
    </p:spTree>
    <p:extLst>
      <p:ext uri="{BB962C8B-B14F-4D97-AF65-F5344CB8AC3E}">
        <p14:creationId xmlns:p14="http://schemas.microsoft.com/office/powerpoint/2010/main" val="9920806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Ocho consejos a la hora de seleccionar un modelo:</a:t>
            </a:r>
          </a:p>
          <a:p>
            <a:pPr marL="0" indent="0">
              <a:buNone/>
            </a:pPr>
            <a:r>
              <a:rPr lang="es-ES_tradnl" sz="2000" b="1" dirty="0">
                <a:solidFill>
                  <a:schemeClr val="accent2">
                    <a:lumMod val="60000"/>
                    <a:lumOff val="40000"/>
                  </a:schemeClr>
                </a:solidFill>
              </a:rPr>
              <a:t>Evalúa rendimiento de hoy versus rendimiento posterior</a:t>
            </a:r>
            <a:r>
              <a:rPr lang="es-ES_tradnl" sz="2000" dirty="0"/>
              <a:t>: El mejor modelo hoy no necesariamente lo será en dos meses. </a:t>
            </a:r>
          </a:p>
          <a:p>
            <a:pPr marL="0" indent="0">
              <a:buNone/>
            </a:pPr>
            <a:r>
              <a:rPr lang="es-ES_tradnl" sz="2000" dirty="0"/>
              <a:t>Por ejemplo, un modelo de árbol puede al inicio rendir mejor, pero más adelante con mucha más data acumulada, una red neuronal lo supere.</a:t>
            </a:r>
          </a:p>
          <a:p>
            <a:pPr marL="0" indent="0">
              <a:buNone/>
            </a:pPr>
            <a:r>
              <a:rPr lang="es-ES_tradnl" sz="2000" dirty="0"/>
              <a:t>Una forma de estimar que tanto puede cambiar el rendimiento en el futuro con más datos es usan </a:t>
            </a:r>
            <a:r>
              <a:rPr lang="es-ES_tradnl" sz="2000" b="1" dirty="0">
                <a:hlinkClick r:id="rId3"/>
              </a:rPr>
              <a:t>curvas de aprendizaje</a:t>
            </a:r>
            <a:r>
              <a:rPr lang="es-ES_tradnl" sz="2000" dirty="0"/>
              <a:t>.</a:t>
            </a:r>
          </a:p>
        </p:txBody>
      </p:sp>
      <p:pic>
        <p:nvPicPr>
          <p:cNvPr id="7" name="Picture 6" descr="A comparison of a graph&#10;&#10;Description automatically generated with medium confidence">
            <a:extLst>
              <a:ext uri="{FF2B5EF4-FFF2-40B4-BE49-F238E27FC236}">
                <a16:creationId xmlns:a16="http://schemas.microsoft.com/office/drawing/2014/main" id="{6BD8C513-A899-BFF2-0643-B0F9C76D2D70}"/>
              </a:ext>
            </a:extLst>
          </p:cNvPr>
          <p:cNvPicPr>
            <a:picLocks noChangeAspect="1"/>
          </p:cNvPicPr>
          <p:nvPr/>
        </p:nvPicPr>
        <p:blipFill>
          <a:blip r:embed="rId4"/>
          <a:stretch>
            <a:fillRect/>
          </a:stretch>
        </p:blipFill>
        <p:spPr>
          <a:xfrm>
            <a:off x="2361488" y="1691323"/>
            <a:ext cx="7772400" cy="4663440"/>
          </a:xfrm>
          <a:prstGeom prst="rect">
            <a:avLst/>
          </a:prstGeom>
        </p:spPr>
      </p:pic>
      <p:sp>
        <p:nvSpPr>
          <p:cNvPr id="8" name="TextBox 7">
            <a:extLst>
              <a:ext uri="{FF2B5EF4-FFF2-40B4-BE49-F238E27FC236}">
                <a16:creationId xmlns:a16="http://schemas.microsoft.com/office/drawing/2014/main" id="{EAEBF347-BAB6-BB22-C2E0-1C9E788E38D0}"/>
              </a:ext>
            </a:extLst>
          </p:cNvPr>
          <p:cNvSpPr txBox="1"/>
          <p:nvPr/>
        </p:nvSpPr>
        <p:spPr>
          <a:xfrm>
            <a:off x="7366475" y="6354763"/>
            <a:ext cx="2838149" cy="307777"/>
          </a:xfrm>
          <a:prstGeom prst="rect">
            <a:avLst/>
          </a:prstGeom>
          <a:noFill/>
        </p:spPr>
        <p:txBody>
          <a:bodyPr wrap="none" rtlCol="0">
            <a:spAutoFit/>
          </a:bodyPr>
          <a:lstStyle/>
          <a:p>
            <a:r>
              <a:rPr lang="es-ES_tradnl" sz="1400" dirty="0"/>
              <a:t>Imagen obtenida de </a:t>
            </a:r>
            <a:r>
              <a:rPr lang="es-ES_tradnl" sz="1400" dirty="0" err="1">
                <a:hlinkClick r:id="rId5"/>
              </a:rPr>
              <a:t>Scikit-Learn</a:t>
            </a:r>
            <a:endParaRPr lang="es-ES_tradnl" sz="1400" dirty="0"/>
          </a:p>
        </p:txBody>
      </p:sp>
    </p:spTree>
    <p:extLst>
      <p:ext uri="{BB962C8B-B14F-4D97-AF65-F5344CB8AC3E}">
        <p14:creationId xmlns:p14="http://schemas.microsoft.com/office/powerpoint/2010/main" val="26215527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Ocho consejos a la hora de seleccionar un modelo:</a:t>
            </a:r>
          </a:p>
          <a:p>
            <a:pPr marL="0" indent="0">
              <a:buNone/>
            </a:pPr>
            <a:r>
              <a:rPr lang="es-ES_tradnl" sz="2000" b="1" dirty="0">
                <a:solidFill>
                  <a:schemeClr val="accent2">
                    <a:lumMod val="60000"/>
                    <a:lumOff val="40000"/>
                  </a:schemeClr>
                </a:solidFill>
              </a:rPr>
              <a:t>Evalúa rendimiento de hoy versus rendimiento posterior</a:t>
            </a:r>
            <a:r>
              <a:rPr lang="es-ES_tradnl" sz="2000" dirty="0"/>
              <a:t>: El mejor modelo hoy no necesariamente lo será en dos meses. </a:t>
            </a:r>
          </a:p>
          <a:p>
            <a:pPr marL="0" indent="0">
              <a:buNone/>
            </a:pPr>
            <a:r>
              <a:rPr lang="es-ES_tradnl" sz="2000" dirty="0"/>
              <a:t>Por ejemplo, un modelo de árbol puede al inicio rendir mejor, pero más adelante con mucha más data acumulada, una red neuronal lo supere.</a:t>
            </a:r>
          </a:p>
          <a:p>
            <a:pPr marL="0" indent="0">
              <a:buNone/>
            </a:pPr>
            <a:r>
              <a:rPr lang="es-ES_tradnl" sz="2000" dirty="0"/>
              <a:t>Una forma de estimar que tanto puede cambiar el rendimiento en el futuro con más datos es usan </a:t>
            </a:r>
            <a:r>
              <a:rPr lang="es-ES_tradnl" sz="2000" b="1" dirty="0">
                <a:hlinkClick r:id="rId3"/>
              </a:rPr>
              <a:t>curvas de aprendizaje</a:t>
            </a:r>
            <a:r>
              <a:rPr lang="es-ES_tradnl" sz="2000" dirty="0"/>
              <a:t>.</a:t>
            </a:r>
          </a:p>
          <a:p>
            <a:pPr marL="0" indent="0">
              <a:buNone/>
            </a:pPr>
            <a:r>
              <a:rPr lang="es-ES_tradnl" sz="2000" dirty="0"/>
              <a:t>Cuando evalúas modelos, es importante tener en cuenta su potencial de mejoras en el futuro y que tan fácil es lograr estas mejoras.</a:t>
            </a:r>
          </a:p>
        </p:txBody>
      </p:sp>
    </p:spTree>
    <p:extLst>
      <p:ext uri="{BB962C8B-B14F-4D97-AF65-F5344CB8AC3E}">
        <p14:creationId xmlns:p14="http://schemas.microsoft.com/office/powerpoint/2010/main" val="33078453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Ocho consejos a la hora de seleccionar un modelo:</a:t>
            </a:r>
          </a:p>
          <a:p>
            <a:pPr marL="0" indent="0">
              <a:buNone/>
            </a:pPr>
            <a:r>
              <a:rPr lang="es-ES_tradnl" sz="2000" b="1" dirty="0">
                <a:solidFill>
                  <a:schemeClr val="accent2">
                    <a:lumMod val="60000"/>
                    <a:lumOff val="40000"/>
                  </a:schemeClr>
                </a:solidFill>
              </a:rPr>
              <a:t>Evalúa </a:t>
            </a:r>
            <a:r>
              <a:rPr lang="es-ES_tradnl" sz="2000" b="1" dirty="0" err="1">
                <a:solidFill>
                  <a:schemeClr val="accent2">
                    <a:lumMod val="60000"/>
                    <a:lumOff val="40000"/>
                  </a:schemeClr>
                </a:solidFill>
              </a:rPr>
              <a:t>trade-offs</a:t>
            </a:r>
            <a:r>
              <a:rPr lang="es-ES_tradnl" sz="2000" dirty="0"/>
              <a:t>: Hay muchas consideraciones que se deben tomas a la hora de elegir un modelo.</a:t>
            </a:r>
          </a:p>
          <a:p>
            <a:r>
              <a:rPr lang="es-ES_tradnl" sz="2000" dirty="0"/>
              <a:t>Una clásica es </a:t>
            </a:r>
            <a:r>
              <a:rPr lang="es-ES_tradnl" sz="2000" dirty="0" err="1"/>
              <a:t>trade</a:t>
            </a:r>
            <a:r>
              <a:rPr lang="es-ES_tradnl" sz="2000" dirty="0"/>
              <a:t>-off de falsos positivos y falsos negativos que vimos en AMq1. </a:t>
            </a:r>
          </a:p>
          <a:p>
            <a:r>
              <a:rPr lang="es-ES_tradnl" sz="2000" dirty="0"/>
              <a:t>Requerimientos de cómputos versus exactitud. Un modelo más complejo puede llevar a una alta exactitud, pero requiere una maquina más poderosa para lograr inferencias con buena latencia.</a:t>
            </a:r>
          </a:p>
          <a:p>
            <a:r>
              <a:rPr lang="es-ES_tradnl" sz="2000" dirty="0"/>
              <a:t>Rendimiento versus interpretabilidad. Un modelo más complejo puede tener mejores resultados, pero sus resultados son menos interpretables.</a:t>
            </a:r>
          </a:p>
          <a:p>
            <a:pPr marL="0" indent="0">
              <a:buNone/>
            </a:pPr>
            <a:endParaRPr lang="es-ES_tradnl" sz="2000" dirty="0"/>
          </a:p>
        </p:txBody>
      </p:sp>
    </p:spTree>
    <p:extLst>
      <p:ext uri="{BB962C8B-B14F-4D97-AF65-F5344CB8AC3E}">
        <p14:creationId xmlns:p14="http://schemas.microsoft.com/office/powerpoint/2010/main" val="35213129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fontScale="92500" lnSpcReduction="10000"/>
          </a:bodyPr>
          <a:lstStyle/>
          <a:p>
            <a:pPr marL="0" indent="0">
              <a:buNone/>
            </a:pPr>
            <a:r>
              <a:rPr lang="es-ES_tradnl" sz="2000" dirty="0"/>
              <a:t>Ocho consejos a la hora de seleccionar un modelo:</a:t>
            </a:r>
          </a:p>
          <a:p>
            <a:pPr marL="0" indent="0">
              <a:buNone/>
            </a:pPr>
            <a:r>
              <a:rPr lang="es-ES_tradnl" sz="2000" b="1" dirty="0">
                <a:solidFill>
                  <a:schemeClr val="accent2">
                    <a:lumMod val="60000"/>
                    <a:lumOff val="40000"/>
                  </a:schemeClr>
                </a:solidFill>
              </a:rPr>
              <a:t>Entiende las suposiciones del modelo</a:t>
            </a:r>
            <a:r>
              <a:rPr lang="es-ES_tradnl" sz="2000" dirty="0"/>
              <a:t>: Veamos algunas suposiciones,</a:t>
            </a:r>
          </a:p>
          <a:p>
            <a:r>
              <a:rPr lang="es-ES_tradnl" sz="2000" dirty="0"/>
              <a:t>Suposiciones de predicción. Cada modelo apunta a predecir una salida Y de una entrada X, hace la suposición de que Y está basado en X.</a:t>
            </a:r>
          </a:p>
          <a:p>
            <a:r>
              <a:rPr lang="es-ES_tradnl" sz="2000" dirty="0"/>
              <a:t>IID: En general, lo modelos asumen que los datos de entrenamientos son obtenidos independiente de una misma distribución.</a:t>
            </a:r>
          </a:p>
          <a:p>
            <a:r>
              <a:rPr lang="es-ES_tradnl" sz="2000" dirty="0"/>
              <a:t>Suavidad: Cada método supervisado asume que existe un set de funciones que puede transformar la entrada en salida, de tal forma que entradas similares nos da salidas similares.</a:t>
            </a:r>
          </a:p>
          <a:p>
            <a:r>
              <a:rPr lang="es-ES_tradnl" sz="2000" dirty="0"/>
              <a:t>Tratabilidad: Todo modelo generativo que una entrada X y una representación latente Z (por ejemplo, componentes principales)  hace la suposición de que el cálculo de la probabilidad es tratable.</a:t>
            </a:r>
          </a:p>
          <a:p>
            <a:pPr marL="0" indent="0">
              <a:buNone/>
            </a:pPr>
            <a:endParaRPr lang="es-ES_tradnl" sz="2000" dirty="0"/>
          </a:p>
        </p:txBody>
      </p:sp>
    </p:spTree>
    <p:extLst>
      <p:ext uri="{BB962C8B-B14F-4D97-AF65-F5344CB8AC3E}">
        <p14:creationId xmlns:p14="http://schemas.microsoft.com/office/powerpoint/2010/main" val="41842043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Ocho consejos a la hora de seleccionar un modelo:</a:t>
            </a:r>
          </a:p>
          <a:p>
            <a:pPr marL="0" indent="0">
              <a:buNone/>
            </a:pPr>
            <a:r>
              <a:rPr lang="es-ES_tradnl" sz="2000" b="1" dirty="0">
                <a:solidFill>
                  <a:schemeClr val="accent2">
                    <a:lumMod val="60000"/>
                    <a:lumOff val="40000"/>
                  </a:schemeClr>
                </a:solidFill>
              </a:rPr>
              <a:t>Entiende las suposiciones del modelo</a:t>
            </a:r>
            <a:r>
              <a:rPr lang="es-ES_tradnl" sz="2000" dirty="0"/>
              <a:t>: Veamos algunas suposiciones,</a:t>
            </a:r>
          </a:p>
          <a:p>
            <a:r>
              <a:rPr lang="es-ES_tradnl" sz="2000" dirty="0"/>
              <a:t>Bordes. Un clasificador lineal asume que la frontera de decisión es lineal.</a:t>
            </a:r>
          </a:p>
          <a:p>
            <a:r>
              <a:rPr lang="es-ES_tradnl" sz="2000" dirty="0"/>
              <a:t>Independencia condicional: Un clasificador Bayes ingenuo asume que los atributos son independientes entre ellos para una clase dada.</a:t>
            </a:r>
          </a:p>
          <a:p>
            <a:r>
              <a:rPr lang="es-ES_tradnl" sz="2000" dirty="0"/>
              <a:t>Distribución normal: Muchos métodos estadísticos asumen que los datos están distribuidos de forma normal.</a:t>
            </a:r>
          </a:p>
          <a:p>
            <a:pPr marL="0" indent="0">
              <a:buNone/>
            </a:pPr>
            <a:endParaRPr lang="es-ES_tradnl" sz="2000" dirty="0"/>
          </a:p>
        </p:txBody>
      </p:sp>
    </p:spTree>
    <p:extLst>
      <p:ext uri="{BB962C8B-B14F-4D97-AF65-F5344CB8AC3E}">
        <p14:creationId xmlns:p14="http://schemas.microsoft.com/office/powerpoint/2010/main" val="32821910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Las 4 fases del desarrollo de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26</a:t>
            </a:fld>
            <a:endParaRPr lang="en-US" sz="1400" dirty="0">
              <a:solidFill>
                <a:srgbClr val="FFFFFF">
                  <a:alpha val="60000"/>
                </a:srgbClr>
              </a:solidFill>
            </a:endParaRPr>
          </a:p>
        </p:txBody>
      </p:sp>
    </p:spTree>
    <p:extLst>
      <p:ext uri="{BB962C8B-B14F-4D97-AF65-F5344CB8AC3E}">
        <p14:creationId xmlns:p14="http://schemas.microsoft.com/office/powerpoint/2010/main" val="42972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Las 4 fases del desarrollo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estrategia que uno debe llevar a la hora de adoptar ML para un problema específico dependerá de en qué fase nos encontremos. </a:t>
            </a:r>
          </a:p>
          <a:p>
            <a:r>
              <a:rPr lang="es-ES_tradnl" sz="2000" b="1" dirty="0">
                <a:solidFill>
                  <a:schemeClr val="accent3">
                    <a:lumMod val="60000"/>
                    <a:lumOff val="40000"/>
                  </a:schemeClr>
                </a:solidFill>
              </a:rPr>
              <a:t>Fase 1: Antes de Machine </a:t>
            </a:r>
            <a:r>
              <a:rPr lang="es-ES_tradnl" sz="2000" b="1" dirty="0" err="1">
                <a:solidFill>
                  <a:schemeClr val="accent3">
                    <a:lumMod val="60000"/>
                    <a:lumOff val="40000"/>
                  </a:schemeClr>
                </a:solidFill>
              </a:rPr>
              <a:t>Learning</a:t>
            </a:r>
            <a:endParaRPr lang="es-ES_tradnl" sz="2000" b="1" dirty="0">
              <a:solidFill>
                <a:schemeClr val="accent3">
                  <a:lumMod val="60000"/>
                  <a:lumOff val="40000"/>
                </a:schemeClr>
              </a:solidFill>
            </a:endParaRPr>
          </a:p>
          <a:p>
            <a:pPr marL="0" indent="0">
              <a:buNone/>
            </a:pPr>
            <a:r>
              <a:rPr lang="es-ES_tradnl" sz="2000" dirty="0"/>
              <a:t>Si es la primera vez que se quiere intentar realizar un tipo de predicción, comienza con una solución que no involucra un modelo. Lo primero puede ser una simple heurística. </a:t>
            </a:r>
          </a:p>
          <a:p>
            <a:pPr marL="0" indent="0">
              <a:buNone/>
            </a:pPr>
            <a:r>
              <a:rPr lang="es-ES_tradnl" sz="2000" dirty="0"/>
              <a:t>Por ejemplo, el </a:t>
            </a:r>
            <a:r>
              <a:rPr lang="es-ES_tradnl" sz="2000" dirty="0" err="1"/>
              <a:t>feed</a:t>
            </a:r>
            <a:r>
              <a:rPr lang="es-ES_tradnl" sz="2000" dirty="0"/>
              <a:t> de noticias de Facebook, cuando comenzó en 2006, los post se mostraban de forma cronológica. </a:t>
            </a:r>
            <a:r>
              <a:rPr lang="es-ES_tradnl" sz="2000" dirty="0" err="1"/>
              <a:t>Recien</a:t>
            </a:r>
            <a:r>
              <a:rPr lang="es-ES_tradnl" sz="2000" dirty="0"/>
              <a:t> en 2011, Facebook comenzó a mostrar actualizaciones en base a intereses.</a:t>
            </a:r>
          </a:p>
        </p:txBody>
      </p:sp>
    </p:spTree>
    <p:extLst>
      <p:ext uri="{BB962C8B-B14F-4D97-AF65-F5344CB8AC3E}">
        <p14:creationId xmlns:p14="http://schemas.microsoft.com/office/powerpoint/2010/main" val="25800491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Las 4 fases del desarrollo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estrategia que uno debe llevar a la hora de adoptar ML para un problema específico dependerá de en qué fase nos encontremos. </a:t>
            </a:r>
          </a:p>
          <a:p>
            <a:r>
              <a:rPr lang="es-ES_tradnl" sz="2000" b="1" dirty="0">
                <a:solidFill>
                  <a:schemeClr val="accent3">
                    <a:lumMod val="60000"/>
                    <a:lumOff val="40000"/>
                  </a:schemeClr>
                </a:solidFill>
              </a:rPr>
              <a:t>Fase 1: Antes de Machine </a:t>
            </a:r>
            <a:r>
              <a:rPr lang="es-ES_tradnl" sz="2000" b="1" dirty="0" err="1">
                <a:solidFill>
                  <a:schemeClr val="accent3">
                    <a:lumMod val="60000"/>
                    <a:lumOff val="40000"/>
                  </a:schemeClr>
                </a:solidFill>
              </a:rPr>
              <a:t>Learning</a:t>
            </a:r>
            <a:endParaRPr lang="es-ES_tradnl" sz="2000" b="1" dirty="0">
              <a:solidFill>
                <a:schemeClr val="accent3">
                  <a:lumMod val="60000"/>
                  <a:lumOff val="40000"/>
                </a:schemeClr>
              </a:solidFill>
            </a:endParaRPr>
          </a:p>
          <a:p>
            <a:pPr marL="0" indent="0">
              <a:buNone/>
            </a:pPr>
            <a:r>
              <a:rPr lang="es-ES_tradnl" sz="2000" dirty="0"/>
              <a:t>Si es la primera vez que se quiere intentar realizar un tipo de predicción, comienza con una solución que no involucra un modelo. Lo primero puede ser una simple heurística. </a:t>
            </a:r>
          </a:p>
          <a:p>
            <a:pPr marL="0" indent="0">
              <a:buNone/>
            </a:pPr>
            <a:r>
              <a:rPr lang="es-ES_tradnl" sz="2000" dirty="0"/>
              <a:t>Por ejemplo, el </a:t>
            </a:r>
            <a:r>
              <a:rPr lang="es-ES_tradnl" sz="2000" dirty="0" err="1"/>
              <a:t>feed</a:t>
            </a:r>
            <a:r>
              <a:rPr lang="es-ES_tradnl" sz="2000" dirty="0"/>
              <a:t> de noticias de Facebook, cuando comenzó en 2006, los post se mostraban de forma cronológica. </a:t>
            </a:r>
            <a:r>
              <a:rPr lang="es-ES_tradnl" sz="2000" dirty="0" err="1"/>
              <a:t>Recien</a:t>
            </a:r>
            <a:r>
              <a:rPr lang="es-ES_tradnl" sz="2000" dirty="0"/>
              <a:t> en 2011, Facebook comenzó a mostrar actualizaciones en base a intereses.</a:t>
            </a:r>
          </a:p>
        </p:txBody>
      </p:sp>
      <p:pic>
        <p:nvPicPr>
          <p:cNvPr id="7" name="Picture 6" descr="A screenshot of a facebook page&#10;&#10;Description automatically generated">
            <a:extLst>
              <a:ext uri="{FF2B5EF4-FFF2-40B4-BE49-F238E27FC236}">
                <a16:creationId xmlns:a16="http://schemas.microsoft.com/office/drawing/2014/main" id="{51D00BDD-2E64-F5DC-F7C6-732D538A19B3}"/>
              </a:ext>
            </a:extLst>
          </p:cNvPr>
          <p:cNvPicPr>
            <a:picLocks noChangeAspect="1"/>
          </p:cNvPicPr>
          <p:nvPr/>
        </p:nvPicPr>
        <p:blipFill>
          <a:blip r:embed="rId3"/>
          <a:stretch>
            <a:fillRect/>
          </a:stretch>
        </p:blipFill>
        <p:spPr>
          <a:xfrm>
            <a:off x="2650341" y="1832360"/>
            <a:ext cx="6891318" cy="3859138"/>
          </a:xfrm>
          <a:prstGeom prst="rect">
            <a:avLst/>
          </a:prstGeom>
        </p:spPr>
      </p:pic>
    </p:spTree>
    <p:extLst>
      <p:ext uri="{BB962C8B-B14F-4D97-AF65-F5344CB8AC3E}">
        <p14:creationId xmlns:p14="http://schemas.microsoft.com/office/powerpoint/2010/main" val="8737328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Las 4 fases del desarrollo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estrategia que uno debe llevar a la hora de adoptar ML para un problema específico dependerá de en qué fase nos encontremos. </a:t>
            </a:r>
          </a:p>
          <a:p>
            <a:r>
              <a:rPr lang="es-ES_tradnl" sz="2000" b="1" dirty="0">
                <a:solidFill>
                  <a:schemeClr val="accent3">
                    <a:lumMod val="60000"/>
                    <a:lumOff val="40000"/>
                  </a:schemeClr>
                </a:solidFill>
              </a:rPr>
              <a:t>Fase 2: Modelo de Machine </a:t>
            </a:r>
            <a:r>
              <a:rPr lang="es-ES_tradnl" sz="2000" b="1" dirty="0" err="1">
                <a:solidFill>
                  <a:schemeClr val="accent3">
                    <a:lumMod val="60000"/>
                    <a:lumOff val="40000"/>
                  </a:schemeClr>
                </a:solidFill>
              </a:rPr>
              <a:t>Learning</a:t>
            </a:r>
            <a:r>
              <a:rPr lang="es-ES_tradnl" sz="2000" b="1" dirty="0">
                <a:solidFill>
                  <a:schemeClr val="accent3">
                    <a:lumMod val="60000"/>
                    <a:lumOff val="40000"/>
                  </a:schemeClr>
                </a:solidFill>
              </a:rPr>
              <a:t> más sencillo posible</a:t>
            </a:r>
          </a:p>
          <a:p>
            <a:pPr marL="0" indent="0">
              <a:buNone/>
            </a:pPr>
            <a:r>
              <a:rPr lang="es-ES_tradnl" sz="2000" dirty="0"/>
              <a:t>Para el primer modelo, empieza con el más básico posible que le brinde visibilidad de su funcionamiento para validar la utilidad del enfoque del problema y los datos. Casi cualquier modelo de AMq1.  </a:t>
            </a:r>
          </a:p>
          <a:p>
            <a:pPr marL="0" indent="0">
              <a:buNone/>
            </a:pPr>
            <a:r>
              <a:rPr lang="es-ES_tradnl" sz="2000" dirty="0"/>
              <a:t>También son más fáciles de implementar y desplegar, lo que permite crear rápidamente un marco desde la ingeniería de datos hasta el desarrollo.</a:t>
            </a:r>
          </a:p>
        </p:txBody>
      </p:sp>
    </p:spTree>
    <p:extLst>
      <p:ext uri="{BB962C8B-B14F-4D97-AF65-F5344CB8AC3E}">
        <p14:creationId xmlns:p14="http://schemas.microsoft.com/office/powerpoint/2010/main" val="6009222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50A34-9E92-7D7E-3758-FF03429A5848}"/>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89F664AA-B3D0-49CB-3D8A-36CB9E2B52EA}"/>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2" name="Title 1">
            <a:extLst>
              <a:ext uri="{FF2B5EF4-FFF2-40B4-BE49-F238E27FC236}">
                <a16:creationId xmlns:a16="http://schemas.microsoft.com/office/drawing/2014/main" id="{FF037460-915A-00DE-23A3-E2158E3A27AA}"/>
              </a:ext>
            </a:extLst>
          </p:cNvPr>
          <p:cNvSpPr>
            <a:spLocks noGrp="1"/>
          </p:cNvSpPr>
          <p:nvPr>
            <p:ph type="title"/>
          </p:nvPr>
        </p:nvSpPr>
        <p:spPr/>
        <p:txBody>
          <a:bodyPr>
            <a:normAutofit fontScale="90000"/>
          </a:bodyPr>
          <a:lstStyle/>
          <a:p>
            <a:r>
              <a:rPr lang="es-ES_tradnl" dirty="0"/>
              <a:t>Ciclo de vida de un proyecto de Aprendizaje Automático</a:t>
            </a:r>
          </a:p>
        </p:txBody>
      </p:sp>
      <p:sp>
        <p:nvSpPr>
          <p:cNvPr id="5" name="Footer Placeholder 4">
            <a:extLst>
              <a:ext uri="{FF2B5EF4-FFF2-40B4-BE49-F238E27FC236}">
                <a16:creationId xmlns:a16="http://schemas.microsoft.com/office/drawing/2014/main" id="{4109664C-737C-D0A9-3959-C0CF3A09E3A9}"/>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A4AAA3A-36B8-F390-D0CF-E813D60696EA}"/>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8" name="TextBox 7">
            <a:extLst>
              <a:ext uri="{FF2B5EF4-FFF2-40B4-BE49-F238E27FC236}">
                <a16:creationId xmlns:a16="http://schemas.microsoft.com/office/drawing/2014/main" id="{04FFA905-78A7-7AC9-8E27-591C44E0C701}"/>
              </a:ext>
            </a:extLst>
          </p:cNvPr>
          <p:cNvSpPr txBox="1"/>
          <p:nvPr/>
        </p:nvSpPr>
        <p:spPr>
          <a:xfrm>
            <a:off x="286916" y="2373503"/>
            <a:ext cx="1455574" cy="646331"/>
          </a:xfrm>
          <a:prstGeom prst="rect">
            <a:avLst/>
          </a:prstGeom>
          <a:noFill/>
        </p:spPr>
        <p:txBody>
          <a:bodyPr wrap="square" rtlCol="0">
            <a:spAutoFit/>
          </a:bodyPr>
          <a:lstStyle/>
          <a:p>
            <a:pPr algn="ctr"/>
            <a:r>
              <a:rPr lang="es-ES_tradnl" dirty="0"/>
              <a:t>Problema de negocio</a:t>
            </a:r>
          </a:p>
        </p:txBody>
      </p:sp>
      <p:sp>
        <p:nvSpPr>
          <p:cNvPr id="9" name="Rounded Rectangle 8">
            <a:extLst>
              <a:ext uri="{FF2B5EF4-FFF2-40B4-BE49-F238E27FC236}">
                <a16:creationId xmlns:a16="http://schemas.microsoft.com/office/drawing/2014/main" id="{16D0A701-41CB-A147-05DA-91F710C44012}"/>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Definición de objetivos</a:t>
            </a:r>
          </a:p>
        </p:txBody>
      </p:sp>
      <p:sp>
        <p:nvSpPr>
          <p:cNvPr id="10" name="Rounded Rectangle 9">
            <a:extLst>
              <a:ext uri="{FF2B5EF4-FFF2-40B4-BE49-F238E27FC236}">
                <a16:creationId xmlns:a16="http://schemas.microsoft.com/office/drawing/2014/main" id="{0D90278A-3113-2D27-C047-4C366D6CBF4D}"/>
              </a:ext>
            </a:extLst>
          </p:cNvPr>
          <p:cNvSpPr/>
          <p:nvPr/>
        </p:nvSpPr>
        <p:spPr>
          <a:xfrm>
            <a:off x="4081365" y="2225748"/>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Recolección de datos y preparación</a:t>
            </a:r>
          </a:p>
        </p:txBody>
      </p:sp>
      <p:sp>
        <p:nvSpPr>
          <p:cNvPr id="11" name="Rounded Rectangle 10">
            <a:extLst>
              <a:ext uri="{FF2B5EF4-FFF2-40B4-BE49-F238E27FC236}">
                <a16:creationId xmlns:a16="http://schemas.microsoft.com/office/drawing/2014/main" id="{9A32EA72-76FE-C097-FFBF-C738CF872747}"/>
              </a:ext>
            </a:extLst>
          </p:cNvPr>
          <p:cNvSpPr/>
          <p:nvPr/>
        </p:nvSpPr>
        <p:spPr>
          <a:xfrm>
            <a:off x="5974701" y="2230504"/>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err="1"/>
              <a:t>Feature</a:t>
            </a:r>
            <a:r>
              <a:rPr lang="es-ES_tradnl" sz="1400" dirty="0"/>
              <a:t> </a:t>
            </a:r>
            <a:r>
              <a:rPr lang="es-ES_tradnl" sz="1400" dirty="0" err="1"/>
              <a:t>engineering</a:t>
            </a:r>
            <a:endParaRPr lang="es-ES_tradnl" sz="1400" dirty="0"/>
          </a:p>
        </p:txBody>
      </p:sp>
      <p:sp>
        <p:nvSpPr>
          <p:cNvPr id="12" name="Rounded Rectangle 11">
            <a:extLst>
              <a:ext uri="{FF2B5EF4-FFF2-40B4-BE49-F238E27FC236}">
                <a16:creationId xmlns:a16="http://schemas.microsoft.com/office/drawing/2014/main" id="{31301E16-9BC1-C420-D088-B66D78280DD1}"/>
              </a:ext>
            </a:extLst>
          </p:cNvPr>
          <p:cNvSpPr/>
          <p:nvPr/>
        </p:nvSpPr>
        <p:spPr>
          <a:xfrm>
            <a:off x="9776927" y="2236906"/>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Evaluación del modelo</a:t>
            </a:r>
          </a:p>
        </p:txBody>
      </p:sp>
      <p:sp>
        <p:nvSpPr>
          <p:cNvPr id="13" name="Rounded Rectangle 12">
            <a:extLst>
              <a:ext uri="{FF2B5EF4-FFF2-40B4-BE49-F238E27FC236}">
                <a16:creationId xmlns:a16="http://schemas.microsoft.com/office/drawing/2014/main" id="{14FE4E7B-459B-F45C-2315-4D6D6A32F9D1}"/>
              </a:ext>
            </a:extLst>
          </p:cNvPr>
          <p:cNvSpPr/>
          <p:nvPr/>
        </p:nvSpPr>
        <p:spPr>
          <a:xfrm>
            <a:off x="9776927"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Despliegue del modelo</a:t>
            </a:r>
          </a:p>
        </p:txBody>
      </p:sp>
      <p:sp>
        <p:nvSpPr>
          <p:cNvPr id="14" name="Rounded Rectangle 13">
            <a:extLst>
              <a:ext uri="{FF2B5EF4-FFF2-40B4-BE49-F238E27FC236}">
                <a16:creationId xmlns:a16="http://schemas.microsoft.com/office/drawing/2014/main" id="{4232C8FF-1D77-7214-D04C-A6063472A434}"/>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Servicio del modelo</a:t>
            </a:r>
          </a:p>
        </p:txBody>
      </p:sp>
      <p:sp>
        <p:nvSpPr>
          <p:cNvPr id="15" name="Rounded Rectangle 14">
            <a:extLst>
              <a:ext uri="{FF2B5EF4-FFF2-40B4-BE49-F238E27FC236}">
                <a16:creationId xmlns:a16="http://schemas.microsoft.com/office/drawing/2014/main" id="{7567E298-2792-48D3-328F-D35BDFB279F6}"/>
              </a:ext>
            </a:extLst>
          </p:cNvPr>
          <p:cNvSpPr/>
          <p:nvPr/>
        </p:nvSpPr>
        <p:spPr>
          <a:xfrm>
            <a:off x="5974701"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Monitoreo del modelo</a:t>
            </a:r>
          </a:p>
        </p:txBody>
      </p:sp>
      <p:sp>
        <p:nvSpPr>
          <p:cNvPr id="16" name="Rounded Rectangle 15">
            <a:extLst>
              <a:ext uri="{FF2B5EF4-FFF2-40B4-BE49-F238E27FC236}">
                <a16:creationId xmlns:a16="http://schemas.microsoft.com/office/drawing/2014/main" id="{15BF554C-CD83-1BC8-CD2B-91C9C6ED9FFB}"/>
              </a:ext>
            </a:extLst>
          </p:cNvPr>
          <p:cNvSpPr/>
          <p:nvPr/>
        </p:nvSpPr>
        <p:spPr>
          <a:xfrm>
            <a:off x="4081365" y="4294223"/>
            <a:ext cx="1455574" cy="942391"/>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Mantenimiento del modelo</a:t>
            </a:r>
          </a:p>
        </p:txBody>
      </p:sp>
      <p:sp>
        <p:nvSpPr>
          <p:cNvPr id="17" name="Rounded Rectangle 16">
            <a:extLst>
              <a:ext uri="{FF2B5EF4-FFF2-40B4-BE49-F238E27FC236}">
                <a16:creationId xmlns:a16="http://schemas.microsoft.com/office/drawing/2014/main" id="{72BB86E4-79E2-D10A-159D-55879D844D38}"/>
              </a:ext>
            </a:extLst>
          </p:cNvPr>
          <p:cNvSpPr/>
          <p:nvPr/>
        </p:nvSpPr>
        <p:spPr>
          <a:xfrm>
            <a:off x="7875814" y="2236906"/>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200" dirty="0"/>
              <a:t>Entrenamiento del modelo</a:t>
            </a:r>
          </a:p>
        </p:txBody>
      </p:sp>
      <p:cxnSp>
        <p:nvCxnSpPr>
          <p:cNvPr id="19" name="Straight Arrow Connector 18">
            <a:extLst>
              <a:ext uri="{FF2B5EF4-FFF2-40B4-BE49-F238E27FC236}">
                <a16:creationId xmlns:a16="http://schemas.microsoft.com/office/drawing/2014/main" id="{B26453F2-7DB6-7332-735C-DAE313B0C63E}"/>
              </a:ext>
            </a:extLst>
          </p:cNvPr>
          <p:cNvCxnSpPr>
            <a:stCxn id="8" idx="3"/>
            <a:endCxn id="9" idx="1"/>
          </p:cNvCxnSpPr>
          <p:nvPr/>
        </p:nvCxnSpPr>
        <p:spPr>
          <a:xfrm>
            <a:off x="1742490" y="269666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Straight Arrow Connector 22">
            <a:extLst>
              <a:ext uri="{FF2B5EF4-FFF2-40B4-BE49-F238E27FC236}">
                <a16:creationId xmlns:a16="http://schemas.microsoft.com/office/drawing/2014/main" id="{484BA6AD-890A-7E3E-020E-C39FF7D50E79}"/>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A930983C-9F25-9C4B-5150-66B36BCB16E9}"/>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9" name="Straight Arrow Connector 28">
            <a:extLst>
              <a:ext uri="{FF2B5EF4-FFF2-40B4-BE49-F238E27FC236}">
                <a16:creationId xmlns:a16="http://schemas.microsoft.com/office/drawing/2014/main" id="{CFE06490-1187-56DD-4414-417DA4136932}"/>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2" name="Straight Arrow Connector 31">
            <a:extLst>
              <a:ext uri="{FF2B5EF4-FFF2-40B4-BE49-F238E27FC236}">
                <a16:creationId xmlns:a16="http://schemas.microsoft.com/office/drawing/2014/main" id="{C196C7E8-0FB9-043A-F153-EBED7E7E0D7E}"/>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8" name="Curved Connector 37">
            <a:extLst>
              <a:ext uri="{FF2B5EF4-FFF2-40B4-BE49-F238E27FC236}">
                <a16:creationId xmlns:a16="http://schemas.microsoft.com/office/drawing/2014/main" id="{06503179-FE9C-7514-B66D-2877FB1A7816}"/>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3" name="Straight Arrow Connector 42">
            <a:extLst>
              <a:ext uri="{FF2B5EF4-FFF2-40B4-BE49-F238E27FC236}">
                <a16:creationId xmlns:a16="http://schemas.microsoft.com/office/drawing/2014/main" id="{96E252D8-FAFC-3E1D-BB8D-029FC8E5D056}"/>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6" name="Straight Arrow Connector 45">
            <a:extLst>
              <a:ext uri="{FF2B5EF4-FFF2-40B4-BE49-F238E27FC236}">
                <a16:creationId xmlns:a16="http://schemas.microsoft.com/office/drawing/2014/main" id="{F3DB1700-383D-5610-DFD1-BF8E32EE650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9" name="Straight Arrow Connector 48">
            <a:extLst>
              <a:ext uri="{FF2B5EF4-FFF2-40B4-BE49-F238E27FC236}">
                <a16:creationId xmlns:a16="http://schemas.microsoft.com/office/drawing/2014/main" id="{5938CB9B-2981-CC64-E737-6E8E039F171D}"/>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53" name="Straight Arrow Connector 52">
            <a:extLst>
              <a:ext uri="{FF2B5EF4-FFF2-40B4-BE49-F238E27FC236}">
                <a16:creationId xmlns:a16="http://schemas.microsoft.com/office/drawing/2014/main" id="{205182A6-DFCC-0E51-9791-F20FB0CEFCD0}"/>
              </a:ext>
            </a:extLst>
          </p:cNvPr>
          <p:cNvCxnSpPr>
            <a:cxnSpLocks/>
            <a:stCxn id="16" idx="0"/>
            <a:endCxn id="10" idx="2"/>
          </p:cNvCxnSpPr>
          <p:nvPr/>
        </p:nvCxnSpPr>
        <p:spPr>
          <a:xfrm flipV="1">
            <a:off x="4809152" y="3168139"/>
            <a:ext cx="0" cy="1126084"/>
          </a:xfrm>
          <a:prstGeom prst="straightConnector1">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56" name="Curved Connector 55">
            <a:extLst>
              <a:ext uri="{FF2B5EF4-FFF2-40B4-BE49-F238E27FC236}">
                <a16:creationId xmlns:a16="http://schemas.microsoft.com/office/drawing/2014/main" id="{A59B2092-C4CB-32E5-DD15-5B46B2616F37}"/>
              </a:ext>
            </a:extLst>
          </p:cNvPr>
          <p:cNvCxnSpPr>
            <a:cxnSpLocks/>
            <a:stCxn id="16" idx="0"/>
            <a:endCxn id="11" idx="2"/>
          </p:cNvCxnSpPr>
          <p:nvPr/>
        </p:nvCxnSpPr>
        <p:spPr>
          <a:xfrm rot="5400000" flipH="1" flipV="1">
            <a:off x="5195156" y="2786891"/>
            <a:ext cx="1121328" cy="1893336"/>
          </a:xfrm>
          <a:prstGeom prst="curvedConnector3">
            <a:avLst>
              <a:gd name="adj1" fmla="val 12555"/>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4" name="Curved Connector 63">
            <a:extLst>
              <a:ext uri="{FF2B5EF4-FFF2-40B4-BE49-F238E27FC236}">
                <a16:creationId xmlns:a16="http://schemas.microsoft.com/office/drawing/2014/main" id="{2A7D0832-75E2-F170-A243-4D17731A69EB}"/>
              </a:ext>
            </a:extLst>
          </p:cNvPr>
          <p:cNvCxnSpPr>
            <a:cxnSpLocks/>
            <a:stCxn id="12" idx="2"/>
            <a:endCxn id="9" idx="2"/>
          </p:cNvCxnSpPr>
          <p:nvPr/>
        </p:nvCxnSpPr>
        <p:spPr>
          <a:xfrm rot="5400000" flipH="1">
            <a:off x="6700660" y="-624756"/>
            <a:ext cx="11433" cy="7596675"/>
          </a:xfrm>
          <a:prstGeom prst="curvedConnector3">
            <a:avLst>
              <a:gd name="adj1" fmla="val -7304207"/>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9" name="Curved Connector 68">
            <a:extLst>
              <a:ext uri="{FF2B5EF4-FFF2-40B4-BE49-F238E27FC236}">
                <a16:creationId xmlns:a16="http://schemas.microsoft.com/office/drawing/2014/main" id="{42E4A3C3-BF8E-360F-5CF0-37451A5F56EF}"/>
              </a:ext>
            </a:extLst>
          </p:cNvPr>
          <p:cNvCxnSpPr>
            <a:cxnSpLocks/>
            <a:stCxn id="12" idx="2"/>
            <a:endCxn id="10" idx="2"/>
          </p:cNvCxnSpPr>
          <p:nvPr/>
        </p:nvCxnSpPr>
        <p:spPr>
          <a:xfrm rot="5400000" flipH="1">
            <a:off x="7651354" y="325937"/>
            <a:ext cx="11158" cy="5695562"/>
          </a:xfrm>
          <a:prstGeom prst="curvedConnector3">
            <a:avLst>
              <a:gd name="adj1" fmla="val -4975542"/>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77" name="Curved Connector 76">
            <a:extLst>
              <a:ext uri="{FF2B5EF4-FFF2-40B4-BE49-F238E27FC236}">
                <a16:creationId xmlns:a16="http://schemas.microsoft.com/office/drawing/2014/main" id="{13D7238D-4086-36CA-41B0-A45A654C956A}"/>
              </a:ext>
            </a:extLst>
          </p:cNvPr>
          <p:cNvCxnSpPr>
            <a:cxnSpLocks/>
            <a:stCxn id="12" idx="2"/>
            <a:endCxn id="17" idx="2"/>
          </p:cNvCxnSpPr>
          <p:nvPr/>
        </p:nvCxnSpPr>
        <p:spPr>
          <a:xfrm rot="5400000">
            <a:off x="9554158" y="2228741"/>
            <a:ext cx="12700" cy="1901113"/>
          </a:xfrm>
          <a:prstGeom prst="curvedConnector3">
            <a:avLst>
              <a:gd name="adj1" fmla="val 150611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4" name="Curved Connector 83">
            <a:extLst>
              <a:ext uri="{FF2B5EF4-FFF2-40B4-BE49-F238E27FC236}">
                <a16:creationId xmlns:a16="http://schemas.microsoft.com/office/drawing/2014/main" id="{18B3FA84-62BD-7C97-FD29-734C75CAACD1}"/>
              </a:ext>
            </a:extLst>
          </p:cNvPr>
          <p:cNvCxnSpPr>
            <a:cxnSpLocks/>
            <a:stCxn id="12" idx="2"/>
            <a:endCxn id="11" idx="2"/>
          </p:cNvCxnSpPr>
          <p:nvPr/>
        </p:nvCxnSpPr>
        <p:spPr>
          <a:xfrm rot="5400000" flipH="1">
            <a:off x="8600400" y="1274983"/>
            <a:ext cx="6402" cy="3802226"/>
          </a:xfrm>
          <a:prstGeom prst="curvedConnector3">
            <a:avLst>
              <a:gd name="adj1" fmla="val -561120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8" name="Curved Connector 87">
            <a:extLst>
              <a:ext uri="{FF2B5EF4-FFF2-40B4-BE49-F238E27FC236}">
                <a16:creationId xmlns:a16="http://schemas.microsoft.com/office/drawing/2014/main" id="{04404C15-5AD7-A14C-854E-AF4CFC72A6D0}"/>
              </a:ext>
            </a:extLst>
          </p:cNvPr>
          <p:cNvCxnSpPr>
            <a:cxnSpLocks/>
            <a:stCxn id="15" idx="0"/>
            <a:endCxn id="17" idx="2"/>
          </p:cNvCxnSpPr>
          <p:nvPr/>
        </p:nvCxnSpPr>
        <p:spPr>
          <a:xfrm rot="5400000" flipH="1" flipV="1">
            <a:off x="7095581" y="2786204"/>
            <a:ext cx="1114926" cy="1901113"/>
          </a:xfrm>
          <a:prstGeom prst="curvedConnector3">
            <a:avLst>
              <a:gd name="adj1" fmla="val 39120"/>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0417340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Las 4 fases del desarrollo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estrategia que uno debe llevar a la hora de adoptar ML para un problema específico dependerá de en qué fase nos encontremos. </a:t>
            </a:r>
          </a:p>
          <a:p>
            <a:r>
              <a:rPr lang="es-ES_tradnl" sz="2000" b="1" dirty="0">
                <a:solidFill>
                  <a:schemeClr val="accent3">
                    <a:lumMod val="60000"/>
                    <a:lumOff val="40000"/>
                  </a:schemeClr>
                </a:solidFill>
              </a:rPr>
              <a:t>Fase 3: Optimizar el modelo sencillo</a:t>
            </a:r>
          </a:p>
          <a:p>
            <a:pPr marL="0" indent="0">
              <a:buNone/>
            </a:pPr>
            <a:r>
              <a:rPr lang="es-ES_tradnl" sz="2000" dirty="0"/>
              <a:t>Una vez que está productivo el </a:t>
            </a:r>
            <a:r>
              <a:rPr lang="es-ES_tradnl" sz="2000" dirty="0" err="1"/>
              <a:t>framework</a:t>
            </a:r>
            <a:r>
              <a:rPr lang="es-ES_tradnl" sz="2000" dirty="0"/>
              <a:t> del modelo, nos podemos enfocar en optimizar el modelo simple modificando la función objetivo, búsqueda de hiper-parámetros, </a:t>
            </a:r>
            <a:r>
              <a:rPr lang="es-ES_tradnl" sz="2000" dirty="0" err="1"/>
              <a:t>feature</a:t>
            </a:r>
            <a:r>
              <a:rPr lang="es-ES_tradnl" sz="2000" dirty="0"/>
              <a:t> </a:t>
            </a:r>
            <a:r>
              <a:rPr lang="es-ES_tradnl" sz="2000" dirty="0" err="1"/>
              <a:t>engineering</a:t>
            </a:r>
            <a:r>
              <a:rPr lang="es-ES_tradnl" sz="2000" dirty="0"/>
              <a:t>, más datos o ensambles.</a:t>
            </a:r>
          </a:p>
        </p:txBody>
      </p:sp>
    </p:spTree>
    <p:extLst>
      <p:ext uri="{BB962C8B-B14F-4D97-AF65-F5344CB8AC3E}">
        <p14:creationId xmlns:p14="http://schemas.microsoft.com/office/powerpoint/2010/main" val="40088095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Las 4 fases del desarrollo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estrategia que uno debe llevar a la hora de adoptar ML para un problema específico dependerá de en qué fase nos encontremos. </a:t>
            </a:r>
          </a:p>
          <a:p>
            <a:r>
              <a:rPr lang="es-ES_tradnl" sz="2000" b="1" dirty="0">
                <a:solidFill>
                  <a:schemeClr val="accent3">
                    <a:lumMod val="60000"/>
                    <a:lumOff val="40000"/>
                  </a:schemeClr>
                </a:solidFill>
              </a:rPr>
              <a:t>Fase 4: Modelos complejos</a:t>
            </a:r>
          </a:p>
          <a:p>
            <a:pPr marL="0" indent="0">
              <a:buNone/>
            </a:pPr>
            <a:r>
              <a:rPr lang="es-ES_tradnl" sz="2000" dirty="0"/>
              <a:t>Una vez que se considera que se llegó al límite de los modelos más simples, y el uso de caso lo demanda, se puede experimentar con modelos más complejos.</a:t>
            </a:r>
          </a:p>
          <a:p>
            <a:pPr marL="0" indent="0">
              <a:buNone/>
            </a:pPr>
            <a:r>
              <a:rPr lang="es-ES_tradnl" sz="2000" dirty="0"/>
              <a:t>Además, va a ser importante experimentar que tan rápido decae un modelo en producción (es decir, cada cuanto hay que re-entrenarlo) para que se construya la infraestructura de entrenamiento.</a:t>
            </a:r>
          </a:p>
        </p:txBody>
      </p:sp>
    </p:spTree>
    <p:extLst>
      <p:ext uri="{BB962C8B-B14F-4D97-AF65-F5344CB8AC3E}">
        <p14:creationId xmlns:p14="http://schemas.microsoft.com/office/powerpoint/2010/main" val="11829842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Ensambles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32</a:t>
            </a:fld>
            <a:endParaRPr lang="en-US" sz="1400" dirty="0">
              <a:solidFill>
                <a:srgbClr val="FFFFFF">
                  <a:alpha val="60000"/>
                </a:srgbClr>
              </a:solidFill>
            </a:endParaRP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Ensambles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Un método que ha demostrado una mejora constante en el rendimiento es utilizar </a:t>
            </a:r>
            <a:r>
              <a:rPr lang="es-ES_tradnl" sz="2000" b="1" dirty="0">
                <a:solidFill>
                  <a:schemeClr val="accent1">
                    <a:lumMod val="60000"/>
                    <a:lumOff val="40000"/>
                  </a:schemeClr>
                </a:solidFill>
              </a:rPr>
              <a:t>un conjunto de múltiples modelos </a:t>
            </a:r>
            <a:r>
              <a:rPr lang="es-ES_tradnl" sz="2000" dirty="0"/>
              <a:t>en lugar de solo un modelo individual para hacer predicciones. Cada modelo del conjunto se denomina base </a:t>
            </a:r>
            <a:r>
              <a:rPr lang="es-ES_tradnl" sz="2000" dirty="0" err="1"/>
              <a:t>learner</a:t>
            </a:r>
            <a:r>
              <a:rPr lang="es-ES_tradnl" sz="2000" dirty="0"/>
              <a:t>. La predicción final es a través de un voto de </a:t>
            </a:r>
            <a:r>
              <a:rPr lang="es-ES_tradnl" sz="2000" dirty="0" err="1"/>
              <a:t>mayoria</a:t>
            </a:r>
            <a:r>
              <a:rPr lang="es-ES_tradnl" sz="2000" dirty="0"/>
              <a:t>.</a:t>
            </a:r>
          </a:p>
          <a:p>
            <a:pPr marL="0" indent="0">
              <a:buNone/>
            </a:pPr>
            <a:r>
              <a:rPr lang="es-ES_tradnl" sz="2000" dirty="0"/>
              <a:t>En general no son elegidos para llevar a producción porque son más difíciles de desplegar y de mantener. Sin embargo, para aquellos casos que una </a:t>
            </a:r>
            <a:r>
              <a:rPr lang="es-ES_tradnl" sz="2000" b="1" dirty="0">
                <a:solidFill>
                  <a:schemeClr val="accent3">
                    <a:lumMod val="60000"/>
                    <a:lumOff val="40000"/>
                  </a:schemeClr>
                </a:solidFill>
              </a:rPr>
              <a:t>mejora en rendimiento pequeña puede llevar a una gran ganancia financiera</a:t>
            </a:r>
            <a:r>
              <a:rPr lang="es-ES_tradnl" sz="2000" dirty="0"/>
              <a:t>, es importante considerarlos. Un ejemplo sería un modelo de predicción de la tasa de </a:t>
            </a:r>
            <a:r>
              <a:rPr lang="es-ES_tradnl" sz="2000" dirty="0" err="1"/>
              <a:t>clicks</a:t>
            </a:r>
            <a:r>
              <a:rPr lang="es-ES_tradnl" sz="2000" dirty="0"/>
              <a:t> para </a:t>
            </a:r>
            <a:r>
              <a:rPr lang="es-ES_tradnl" sz="2000" dirty="0" err="1"/>
              <a:t>Ads</a:t>
            </a:r>
            <a:r>
              <a:rPr lang="es-ES_tradnl" sz="2000" dirty="0"/>
              <a:t>. </a:t>
            </a:r>
          </a:p>
        </p:txBody>
      </p:sp>
    </p:spTree>
    <p:extLst>
      <p:ext uri="{BB962C8B-B14F-4D97-AF65-F5344CB8AC3E}">
        <p14:creationId xmlns:p14="http://schemas.microsoft.com/office/powerpoint/2010/main" val="1881559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Ensambles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Ensamble se basa en que la unión hace a la fuerza. Por ejemplo, si tenemos tres modelos que clasifican SPAM con un 70% de exactitud, si armamos un ensamble de voto por mayoría, nos queda:</a:t>
            </a:r>
          </a:p>
          <a:p>
            <a:pPr marL="0" indent="0">
              <a:buNone/>
            </a:pPr>
            <a:endParaRPr lang="es-ES_tradnl" sz="2000" dirty="0"/>
          </a:p>
          <a:p>
            <a:pPr marL="0" indent="0">
              <a:buNone/>
            </a:pPr>
            <a:endParaRPr lang="es-ES_tradnl" sz="2000" dirty="0"/>
          </a:p>
          <a:p>
            <a:pPr marL="0" indent="0">
              <a:buNone/>
            </a:pPr>
            <a:endParaRPr lang="es-ES_tradnl" sz="2000" dirty="0"/>
          </a:p>
          <a:p>
            <a:pPr marL="0" indent="0">
              <a:buNone/>
            </a:pPr>
            <a:endParaRPr lang="es-ES_tradnl" sz="2000" dirty="0"/>
          </a:p>
          <a:p>
            <a:pPr marL="0" indent="0">
              <a:buNone/>
            </a:pPr>
            <a:endParaRPr lang="es-ES_tradnl" sz="2000" dirty="0"/>
          </a:p>
          <a:p>
            <a:pPr marL="0" indent="0">
              <a:buNone/>
            </a:pPr>
            <a:r>
              <a:rPr lang="es-ES_tradnl" sz="2000" dirty="0"/>
              <a:t>Este ensamble tiene una exactitud de 0.343 + 0.441 = 0.784, 78.4%</a:t>
            </a:r>
          </a:p>
        </p:txBody>
      </p:sp>
      <p:graphicFrame>
        <p:nvGraphicFramePr>
          <p:cNvPr id="4" name="Table 3">
            <a:extLst>
              <a:ext uri="{FF2B5EF4-FFF2-40B4-BE49-F238E27FC236}">
                <a16:creationId xmlns:a16="http://schemas.microsoft.com/office/drawing/2014/main" id="{D6CA0CA8-592B-E109-4693-71751BB70CBE}"/>
              </a:ext>
            </a:extLst>
          </p:cNvPr>
          <p:cNvGraphicFramePr>
            <a:graphicFrameLocks noGrp="1"/>
          </p:cNvGraphicFramePr>
          <p:nvPr>
            <p:extLst>
              <p:ext uri="{D42A27DB-BD31-4B8C-83A1-F6EECF244321}">
                <p14:modId xmlns:p14="http://schemas.microsoft.com/office/powerpoint/2010/main" val="241875650"/>
              </p:ext>
            </p:extLst>
          </p:nvPr>
        </p:nvGraphicFramePr>
        <p:xfrm>
          <a:off x="955704" y="3120231"/>
          <a:ext cx="10280592" cy="1854200"/>
        </p:xfrm>
        <a:graphic>
          <a:graphicData uri="http://schemas.openxmlformats.org/drawingml/2006/table">
            <a:tbl>
              <a:tblPr firstRow="1" bandRow="1">
                <a:tableStyleId>{93296810-A885-4BE3-A3E7-6D5BEEA58F35}</a:tableStyleId>
              </a:tblPr>
              <a:tblGrid>
                <a:gridCol w="3426864">
                  <a:extLst>
                    <a:ext uri="{9D8B030D-6E8A-4147-A177-3AD203B41FA5}">
                      <a16:colId xmlns:a16="http://schemas.microsoft.com/office/drawing/2014/main" val="1130322183"/>
                    </a:ext>
                  </a:extLst>
                </a:gridCol>
                <a:gridCol w="3426864">
                  <a:extLst>
                    <a:ext uri="{9D8B030D-6E8A-4147-A177-3AD203B41FA5}">
                      <a16:colId xmlns:a16="http://schemas.microsoft.com/office/drawing/2014/main" val="2900558820"/>
                    </a:ext>
                  </a:extLst>
                </a:gridCol>
                <a:gridCol w="3426864">
                  <a:extLst>
                    <a:ext uri="{9D8B030D-6E8A-4147-A177-3AD203B41FA5}">
                      <a16:colId xmlns:a16="http://schemas.microsoft.com/office/drawing/2014/main" val="2750625659"/>
                    </a:ext>
                  </a:extLst>
                </a:gridCol>
              </a:tblGrid>
              <a:tr h="370840">
                <a:tc>
                  <a:txBody>
                    <a:bodyPr/>
                    <a:lstStyle/>
                    <a:p>
                      <a:r>
                        <a:rPr lang="es-ES_tradnl" dirty="0"/>
                        <a:t>Salida de los modelos</a:t>
                      </a:r>
                    </a:p>
                  </a:txBody>
                  <a:tcPr/>
                </a:tc>
                <a:tc>
                  <a:txBody>
                    <a:bodyPr/>
                    <a:lstStyle/>
                    <a:p>
                      <a:r>
                        <a:rPr lang="es-ES_tradnl" dirty="0"/>
                        <a:t>Probabilidad</a:t>
                      </a:r>
                    </a:p>
                  </a:txBody>
                  <a:tcPr/>
                </a:tc>
                <a:tc>
                  <a:txBody>
                    <a:bodyPr/>
                    <a:lstStyle/>
                    <a:p>
                      <a:r>
                        <a:rPr lang="es-ES_tradnl" dirty="0"/>
                        <a:t>Salida del ensamble</a:t>
                      </a:r>
                    </a:p>
                  </a:txBody>
                  <a:tcPr/>
                </a:tc>
                <a:extLst>
                  <a:ext uri="{0D108BD9-81ED-4DB2-BD59-A6C34878D82A}">
                    <a16:rowId xmlns:a16="http://schemas.microsoft.com/office/drawing/2014/main" val="3703375097"/>
                  </a:ext>
                </a:extLst>
              </a:tr>
              <a:tr h="370840">
                <a:tc>
                  <a:txBody>
                    <a:bodyPr/>
                    <a:lstStyle/>
                    <a:p>
                      <a:r>
                        <a:rPr lang="es-ES_tradnl" dirty="0"/>
                        <a:t>Todos predicen correctamente</a:t>
                      </a:r>
                    </a:p>
                  </a:txBody>
                  <a:tcPr/>
                </a:tc>
                <a:tc>
                  <a:txBody>
                    <a:bodyPr/>
                    <a:lstStyle/>
                    <a:p>
                      <a:r>
                        <a:rPr lang="es-ES_tradnl" dirty="0"/>
                        <a:t>0.7 * 0.7 * 0.7 = 0.343</a:t>
                      </a:r>
                    </a:p>
                  </a:txBody>
                  <a:tcPr/>
                </a:tc>
                <a:tc>
                  <a:txBody>
                    <a:bodyPr/>
                    <a:lstStyle/>
                    <a:p>
                      <a:r>
                        <a:rPr lang="es-ES_tradnl" dirty="0"/>
                        <a:t>Correcto</a:t>
                      </a:r>
                    </a:p>
                  </a:txBody>
                  <a:tcPr/>
                </a:tc>
                <a:extLst>
                  <a:ext uri="{0D108BD9-81ED-4DB2-BD59-A6C34878D82A}">
                    <a16:rowId xmlns:a16="http://schemas.microsoft.com/office/drawing/2014/main" val="3143880652"/>
                  </a:ext>
                </a:extLst>
              </a:tr>
              <a:tr h="370840">
                <a:tc>
                  <a:txBody>
                    <a:bodyPr/>
                    <a:lstStyle/>
                    <a:p>
                      <a:r>
                        <a:rPr lang="es-ES_tradnl" dirty="0"/>
                        <a:t>Dos predicen correctamente</a:t>
                      </a:r>
                    </a:p>
                  </a:txBody>
                  <a:tcPr/>
                </a:tc>
                <a:tc>
                  <a:txBody>
                    <a:bodyPr/>
                    <a:lstStyle/>
                    <a:p>
                      <a:r>
                        <a:rPr lang="es-ES_tradnl" dirty="0"/>
                        <a:t>(0.7 * 0.7 * 0.3) * 3 = 0.441 </a:t>
                      </a:r>
                    </a:p>
                  </a:txBody>
                  <a:tcPr/>
                </a:tc>
                <a:tc>
                  <a:txBody>
                    <a:bodyPr/>
                    <a:lstStyle/>
                    <a:p>
                      <a:r>
                        <a:rPr lang="es-ES_tradnl" dirty="0"/>
                        <a:t>Correcto</a:t>
                      </a:r>
                    </a:p>
                  </a:txBody>
                  <a:tcPr/>
                </a:tc>
                <a:extLst>
                  <a:ext uri="{0D108BD9-81ED-4DB2-BD59-A6C34878D82A}">
                    <a16:rowId xmlns:a16="http://schemas.microsoft.com/office/drawing/2014/main" val="278237842"/>
                  </a:ext>
                </a:extLst>
              </a:tr>
              <a:tr h="370840">
                <a:tc>
                  <a:txBody>
                    <a:bodyPr/>
                    <a:lstStyle/>
                    <a:p>
                      <a:r>
                        <a:rPr lang="es-ES_tradnl" dirty="0"/>
                        <a:t>Uno predice correctamente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(0.3 * 0.3 * 0.7) * 3 = 0.189 </a:t>
                      </a:r>
                    </a:p>
                  </a:txBody>
                  <a:tcPr/>
                </a:tc>
                <a:tc>
                  <a:txBody>
                    <a:bodyPr/>
                    <a:lstStyle/>
                    <a:p>
                      <a:r>
                        <a:rPr lang="es-ES_tradnl" dirty="0"/>
                        <a:t>Equivocado</a:t>
                      </a:r>
                    </a:p>
                  </a:txBody>
                  <a:tcPr/>
                </a:tc>
                <a:extLst>
                  <a:ext uri="{0D108BD9-81ED-4DB2-BD59-A6C34878D82A}">
                    <a16:rowId xmlns:a16="http://schemas.microsoft.com/office/drawing/2014/main" val="2932511538"/>
                  </a:ext>
                </a:extLst>
              </a:tr>
              <a:tr h="370840">
                <a:tc>
                  <a:txBody>
                    <a:bodyPr/>
                    <a:lstStyle/>
                    <a:p>
                      <a:r>
                        <a:rPr lang="es-ES_tradnl" dirty="0"/>
                        <a:t>Ninguno está correcto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0.3 * 0.3 * 0.3 = 0.027</a:t>
                      </a:r>
                    </a:p>
                  </a:txBody>
                  <a:tcPr/>
                </a:tc>
                <a:tc>
                  <a:txBody>
                    <a:bodyPr/>
                    <a:lstStyle/>
                    <a:p>
                      <a:r>
                        <a:rPr lang="es-ES_tradnl" dirty="0"/>
                        <a:t>Equivocado</a:t>
                      </a:r>
                    </a:p>
                  </a:txBody>
                  <a:tcPr/>
                </a:tc>
                <a:extLst>
                  <a:ext uri="{0D108BD9-81ED-4DB2-BD59-A6C34878D82A}">
                    <a16:rowId xmlns:a16="http://schemas.microsoft.com/office/drawing/2014/main" val="2889033111"/>
                  </a:ext>
                </a:extLst>
              </a:tr>
            </a:tbl>
          </a:graphicData>
        </a:graphic>
      </p:graphicFrame>
    </p:spTree>
    <p:extLst>
      <p:ext uri="{BB962C8B-B14F-4D97-AF65-F5344CB8AC3E}">
        <p14:creationId xmlns:p14="http://schemas.microsoft.com/office/powerpoint/2010/main" val="6203564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Ensambles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Lo importante es elegir los modelos más diferentes entre sí para evitar correlación en sus salidas.</a:t>
            </a:r>
          </a:p>
          <a:p>
            <a:pPr marL="0" indent="0">
              <a:buNone/>
            </a:pPr>
            <a:r>
              <a:rPr lang="es-ES_tradnl" sz="2000" dirty="0"/>
              <a:t>Para construir ensambles podemos usar lo que ya vimos en bosques aleatorios (en AMq1):</a:t>
            </a:r>
          </a:p>
          <a:p>
            <a:r>
              <a:rPr lang="es-ES_tradnl" sz="2000" b="1" dirty="0" err="1">
                <a:solidFill>
                  <a:schemeClr val="accent3">
                    <a:lumMod val="60000"/>
                    <a:lumOff val="40000"/>
                  </a:schemeClr>
                </a:solidFill>
              </a:rPr>
              <a:t>Bagging</a:t>
            </a:r>
            <a:r>
              <a:rPr lang="es-ES_tradnl" sz="2000" dirty="0"/>
              <a:t>: Entrenamos a los modelos usan muestras con reemplazo (</a:t>
            </a:r>
            <a:r>
              <a:rPr lang="es-ES_tradnl" sz="2000" dirty="0" err="1"/>
              <a:t>bootsrapping</a:t>
            </a:r>
            <a:r>
              <a:rPr lang="es-ES_tradnl" sz="2000" dirty="0"/>
              <a:t>).</a:t>
            </a:r>
          </a:p>
          <a:p>
            <a:r>
              <a:rPr lang="es-ES_tradnl" sz="2000" b="1" dirty="0" err="1">
                <a:solidFill>
                  <a:schemeClr val="accent4">
                    <a:lumMod val="60000"/>
                    <a:lumOff val="40000"/>
                  </a:schemeClr>
                </a:solidFill>
              </a:rPr>
              <a:t>Boosting</a:t>
            </a:r>
            <a:r>
              <a:rPr lang="es-ES_tradnl" sz="2000" dirty="0"/>
              <a:t>: Cada </a:t>
            </a:r>
            <a:r>
              <a:rPr lang="es-ES_tradnl" sz="2000" dirty="0" err="1"/>
              <a:t>learner</a:t>
            </a:r>
            <a:r>
              <a:rPr lang="es-ES_tradnl" sz="2000" dirty="0"/>
              <a:t> es entrenado con el mismo </a:t>
            </a:r>
            <a:r>
              <a:rPr lang="es-ES_tradnl" sz="2000" dirty="0" err="1"/>
              <a:t>dataset</a:t>
            </a:r>
            <a:r>
              <a:rPr lang="es-ES_tradnl" sz="2000" dirty="0"/>
              <a:t>, pero las observaciones tienen pesos diferentes entre las iteraciones. La idea es que algunos modelos se enfoquen en muestras que otros </a:t>
            </a:r>
            <a:r>
              <a:rPr lang="es-ES_tradnl" sz="2000" dirty="0" err="1"/>
              <a:t>learner</a:t>
            </a:r>
            <a:r>
              <a:rPr lang="es-ES_tradnl" sz="2000" dirty="0"/>
              <a:t> clasificaron mal.</a:t>
            </a:r>
          </a:p>
          <a:p>
            <a:r>
              <a:rPr lang="es-ES_tradnl" sz="2000" b="1" dirty="0" err="1">
                <a:solidFill>
                  <a:schemeClr val="accent6">
                    <a:lumMod val="60000"/>
                    <a:lumOff val="40000"/>
                  </a:schemeClr>
                </a:solidFill>
              </a:rPr>
              <a:t>Stacking</a:t>
            </a:r>
            <a:r>
              <a:rPr lang="es-ES_tradnl" sz="2000" dirty="0"/>
              <a:t>: La idea es entrenar varios modelos, y usar sus salidas para que un meta-</a:t>
            </a:r>
            <a:r>
              <a:rPr lang="es-ES_tradnl" sz="2000" dirty="0" err="1"/>
              <a:t>learner</a:t>
            </a:r>
            <a:r>
              <a:rPr lang="es-ES_tradnl" sz="2000" dirty="0"/>
              <a:t> pueda predecir la salida. Lo más básico es el voto por mayoría, pero podría ser un nuevo modelo.</a:t>
            </a:r>
          </a:p>
          <a:p>
            <a:endParaRPr lang="es-ES_tradnl" sz="2000" dirty="0"/>
          </a:p>
        </p:txBody>
      </p:sp>
    </p:spTree>
    <p:extLst>
      <p:ext uri="{BB962C8B-B14F-4D97-AF65-F5344CB8AC3E}">
        <p14:creationId xmlns:p14="http://schemas.microsoft.com/office/powerpoint/2010/main" val="41345777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Ensambles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Lo importante es elegir los modelos más diferentes entre sí para evitar correlación en sus salidas.</a:t>
            </a:r>
          </a:p>
          <a:p>
            <a:pPr marL="0" indent="0">
              <a:buNone/>
            </a:pPr>
            <a:r>
              <a:rPr lang="es-ES_tradnl" sz="2000" dirty="0"/>
              <a:t>Para construir ensambles podemos usar lo que ya vimos en bosques aleatorios (en AMq1):</a:t>
            </a:r>
          </a:p>
          <a:p>
            <a:r>
              <a:rPr lang="es-ES_tradnl" sz="2000" b="1" dirty="0" err="1">
                <a:solidFill>
                  <a:schemeClr val="accent3">
                    <a:lumMod val="60000"/>
                    <a:lumOff val="40000"/>
                  </a:schemeClr>
                </a:solidFill>
              </a:rPr>
              <a:t>Bagging</a:t>
            </a:r>
            <a:r>
              <a:rPr lang="es-ES_tradnl" sz="2000" dirty="0"/>
              <a:t>: Entrenamos a los modelos usan muestras con reemplazo (</a:t>
            </a:r>
            <a:r>
              <a:rPr lang="es-ES_tradnl" sz="2000" dirty="0" err="1"/>
              <a:t>bootsrapping</a:t>
            </a:r>
            <a:r>
              <a:rPr lang="es-ES_tradnl" sz="2000" dirty="0"/>
              <a:t>).</a:t>
            </a:r>
          </a:p>
          <a:p>
            <a:r>
              <a:rPr lang="es-ES_tradnl" sz="2000" b="1" dirty="0" err="1">
                <a:solidFill>
                  <a:schemeClr val="accent4">
                    <a:lumMod val="60000"/>
                    <a:lumOff val="40000"/>
                  </a:schemeClr>
                </a:solidFill>
              </a:rPr>
              <a:t>Boosting</a:t>
            </a:r>
            <a:r>
              <a:rPr lang="es-ES_tradnl" sz="2000" dirty="0"/>
              <a:t>: Cada </a:t>
            </a:r>
            <a:r>
              <a:rPr lang="es-ES_tradnl" sz="2000" dirty="0" err="1"/>
              <a:t>learner</a:t>
            </a:r>
            <a:r>
              <a:rPr lang="es-ES_tradnl" sz="2000" dirty="0"/>
              <a:t> es entrenado con el mismo </a:t>
            </a:r>
            <a:r>
              <a:rPr lang="es-ES_tradnl" sz="2000" dirty="0" err="1"/>
              <a:t>dataset</a:t>
            </a:r>
            <a:r>
              <a:rPr lang="es-ES_tradnl" sz="2000" dirty="0"/>
              <a:t>, pero las observaciones tienen pesos diferentes entre las iteraciones. La idea es que algunos modelos se enfoquen en muestras que otros </a:t>
            </a:r>
            <a:r>
              <a:rPr lang="es-ES_tradnl" sz="2000" dirty="0" err="1"/>
              <a:t>learner</a:t>
            </a:r>
            <a:r>
              <a:rPr lang="es-ES_tradnl" sz="2000" dirty="0"/>
              <a:t> clasificaron mal.</a:t>
            </a:r>
          </a:p>
          <a:p>
            <a:r>
              <a:rPr lang="es-ES_tradnl" sz="2000" b="1" dirty="0" err="1">
                <a:solidFill>
                  <a:schemeClr val="accent6">
                    <a:lumMod val="60000"/>
                    <a:lumOff val="40000"/>
                  </a:schemeClr>
                </a:solidFill>
              </a:rPr>
              <a:t>Stacking</a:t>
            </a:r>
            <a:r>
              <a:rPr lang="es-ES_tradnl" sz="2000" dirty="0"/>
              <a:t>: La idea es entrenar varios modelos, y usar sus salidas para usar sus salidas para que un meta-</a:t>
            </a:r>
            <a:r>
              <a:rPr lang="es-ES_tradnl" sz="2000" dirty="0" err="1"/>
              <a:t>learner</a:t>
            </a:r>
            <a:r>
              <a:rPr lang="es-ES_tradnl" sz="2000" dirty="0"/>
              <a:t> pueda predecir la salida. Lo más básico es el voto por mayoría, pero podría ser un nuevo modelo.</a:t>
            </a:r>
          </a:p>
          <a:p>
            <a:endParaRPr lang="es-ES_tradnl" sz="2000" dirty="0"/>
          </a:p>
        </p:txBody>
      </p:sp>
      <p:sp>
        <p:nvSpPr>
          <p:cNvPr id="4" name="Rectangle 3">
            <a:extLst>
              <a:ext uri="{FF2B5EF4-FFF2-40B4-BE49-F238E27FC236}">
                <a16:creationId xmlns:a16="http://schemas.microsoft.com/office/drawing/2014/main" id="{835D7BE5-0A77-94F7-892D-E86AB4899814}"/>
              </a:ext>
            </a:extLst>
          </p:cNvPr>
          <p:cNvSpPr/>
          <p:nvPr/>
        </p:nvSpPr>
        <p:spPr>
          <a:xfrm>
            <a:off x="2626407" y="1786858"/>
            <a:ext cx="6939185" cy="428998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ounded Rectangle 6">
            <a:extLst>
              <a:ext uri="{FF2B5EF4-FFF2-40B4-BE49-F238E27FC236}">
                <a16:creationId xmlns:a16="http://schemas.microsoft.com/office/drawing/2014/main" id="{2B5A61E4-66EF-558D-A347-3F0C5C65D722}"/>
              </a:ext>
            </a:extLst>
          </p:cNvPr>
          <p:cNvSpPr/>
          <p:nvPr/>
        </p:nvSpPr>
        <p:spPr>
          <a:xfrm>
            <a:off x="3019514" y="2221906"/>
            <a:ext cx="1777525"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Modelo 1</a:t>
            </a:r>
          </a:p>
        </p:txBody>
      </p:sp>
      <p:sp>
        <p:nvSpPr>
          <p:cNvPr id="8" name="Rounded Rectangle 7">
            <a:extLst>
              <a:ext uri="{FF2B5EF4-FFF2-40B4-BE49-F238E27FC236}">
                <a16:creationId xmlns:a16="http://schemas.microsoft.com/office/drawing/2014/main" id="{47198286-530B-6308-27C5-5FC1B0B6886A}"/>
              </a:ext>
            </a:extLst>
          </p:cNvPr>
          <p:cNvSpPr/>
          <p:nvPr/>
        </p:nvSpPr>
        <p:spPr>
          <a:xfrm>
            <a:off x="5210068" y="2221906"/>
            <a:ext cx="1777525"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Modelo 2</a:t>
            </a:r>
          </a:p>
        </p:txBody>
      </p:sp>
      <p:sp>
        <p:nvSpPr>
          <p:cNvPr id="9" name="Rounded Rectangle 8">
            <a:extLst>
              <a:ext uri="{FF2B5EF4-FFF2-40B4-BE49-F238E27FC236}">
                <a16:creationId xmlns:a16="http://schemas.microsoft.com/office/drawing/2014/main" id="{69BE6AF0-21B7-2E60-6DE9-E10AAEF01978}"/>
              </a:ext>
            </a:extLst>
          </p:cNvPr>
          <p:cNvSpPr/>
          <p:nvPr/>
        </p:nvSpPr>
        <p:spPr>
          <a:xfrm>
            <a:off x="7400623" y="2221906"/>
            <a:ext cx="1777525"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Modelo 3</a:t>
            </a:r>
          </a:p>
        </p:txBody>
      </p:sp>
      <p:sp>
        <p:nvSpPr>
          <p:cNvPr id="10" name="Rounded Rectangle 9">
            <a:extLst>
              <a:ext uri="{FF2B5EF4-FFF2-40B4-BE49-F238E27FC236}">
                <a16:creationId xmlns:a16="http://schemas.microsoft.com/office/drawing/2014/main" id="{6B7A6272-7B47-19E8-3EF0-B46FDF612D75}"/>
              </a:ext>
            </a:extLst>
          </p:cNvPr>
          <p:cNvSpPr/>
          <p:nvPr/>
        </p:nvSpPr>
        <p:spPr>
          <a:xfrm>
            <a:off x="3019513" y="3189718"/>
            <a:ext cx="1777525" cy="47856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Predicción 1</a:t>
            </a:r>
          </a:p>
        </p:txBody>
      </p:sp>
      <p:sp>
        <p:nvSpPr>
          <p:cNvPr id="11" name="Rounded Rectangle 10">
            <a:extLst>
              <a:ext uri="{FF2B5EF4-FFF2-40B4-BE49-F238E27FC236}">
                <a16:creationId xmlns:a16="http://schemas.microsoft.com/office/drawing/2014/main" id="{9DEB846E-45B8-CADA-899D-2A91657AB741}"/>
              </a:ext>
            </a:extLst>
          </p:cNvPr>
          <p:cNvSpPr/>
          <p:nvPr/>
        </p:nvSpPr>
        <p:spPr>
          <a:xfrm>
            <a:off x="5210068" y="3209168"/>
            <a:ext cx="1777525" cy="47856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Predicción 2</a:t>
            </a:r>
          </a:p>
        </p:txBody>
      </p:sp>
      <p:sp>
        <p:nvSpPr>
          <p:cNvPr id="12" name="Rounded Rectangle 11">
            <a:extLst>
              <a:ext uri="{FF2B5EF4-FFF2-40B4-BE49-F238E27FC236}">
                <a16:creationId xmlns:a16="http://schemas.microsoft.com/office/drawing/2014/main" id="{44966B20-1B1D-F04B-A6F6-1D15BC1F4FD9}"/>
              </a:ext>
            </a:extLst>
          </p:cNvPr>
          <p:cNvSpPr/>
          <p:nvPr/>
        </p:nvSpPr>
        <p:spPr>
          <a:xfrm>
            <a:off x="7400623" y="3218379"/>
            <a:ext cx="1777525" cy="47856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Predicción 3</a:t>
            </a:r>
          </a:p>
        </p:txBody>
      </p:sp>
      <p:sp>
        <p:nvSpPr>
          <p:cNvPr id="13" name="Rounded Rectangle 12">
            <a:extLst>
              <a:ext uri="{FF2B5EF4-FFF2-40B4-BE49-F238E27FC236}">
                <a16:creationId xmlns:a16="http://schemas.microsoft.com/office/drawing/2014/main" id="{E3D2C20A-A2B5-4818-29B2-D1E5AA2E4004}"/>
              </a:ext>
            </a:extLst>
          </p:cNvPr>
          <p:cNvSpPr/>
          <p:nvPr/>
        </p:nvSpPr>
        <p:spPr>
          <a:xfrm>
            <a:off x="5207236" y="4196430"/>
            <a:ext cx="1777525" cy="478564"/>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Meta-</a:t>
            </a:r>
            <a:r>
              <a:rPr lang="es-ES_tradnl" dirty="0" err="1"/>
              <a:t>learner</a:t>
            </a:r>
            <a:endParaRPr lang="es-ES_tradnl" dirty="0"/>
          </a:p>
        </p:txBody>
      </p:sp>
      <p:sp>
        <p:nvSpPr>
          <p:cNvPr id="14" name="Rounded Rectangle 13">
            <a:extLst>
              <a:ext uri="{FF2B5EF4-FFF2-40B4-BE49-F238E27FC236}">
                <a16:creationId xmlns:a16="http://schemas.microsoft.com/office/drawing/2014/main" id="{7EDF695E-AE99-23AD-B0FB-3E57199F7715}"/>
              </a:ext>
            </a:extLst>
          </p:cNvPr>
          <p:cNvSpPr/>
          <p:nvPr/>
        </p:nvSpPr>
        <p:spPr>
          <a:xfrm>
            <a:off x="5207235" y="5183692"/>
            <a:ext cx="1777525" cy="64454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a:t>Predicción final</a:t>
            </a:r>
          </a:p>
        </p:txBody>
      </p:sp>
      <p:cxnSp>
        <p:nvCxnSpPr>
          <p:cNvPr id="16" name="Straight Arrow Connector 15">
            <a:extLst>
              <a:ext uri="{FF2B5EF4-FFF2-40B4-BE49-F238E27FC236}">
                <a16:creationId xmlns:a16="http://schemas.microsoft.com/office/drawing/2014/main" id="{D9AFD04C-B25F-A9A6-F623-C84AE5ACFFC1}"/>
              </a:ext>
            </a:extLst>
          </p:cNvPr>
          <p:cNvCxnSpPr>
            <a:cxnSpLocks/>
            <a:stCxn id="7" idx="2"/>
            <a:endCxn id="10" idx="0"/>
          </p:cNvCxnSpPr>
          <p:nvPr/>
        </p:nvCxnSpPr>
        <p:spPr>
          <a:xfrm flipH="1">
            <a:off x="3908276" y="2700470"/>
            <a:ext cx="1" cy="489248"/>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69F3C22-D6F8-7E09-CA3F-1C45DAD305A3}"/>
              </a:ext>
            </a:extLst>
          </p:cNvPr>
          <p:cNvCxnSpPr>
            <a:cxnSpLocks/>
            <a:stCxn id="8" idx="2"/>
            <a:endCxn id="11" idx="0"/>
          </p:cNvCxnSpPr>
          <p:nvPr/>
        </p:nvCxnSpPr>
        <p:spPr>
          <a:xfrm>
            <a:off x="6098831" y="2700470"/>
            <a:ext cx="0" cy="508698"/>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1421F87-81A3-58B5-0969-6549F29D0D6A}"/>
              </a:ext>
            </a:extLst>
          </p:cNvPr>
          <p:cNvCxnSpPr>
            <a:cxnSpLocks/>
            <a:stCxn id="9" idx="2"/>
            <a:endCxn id="12" idx="0"/>
          </p:cNvCxnSpPr>
          <p:nvPr/>
        </p:nvCxnSpPr>
        <p:spPr>
          <a:xfrm>
            <a:off x="8289386" y="2700470"/>
            <a:ext cx="0" cy="517909"/>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E7152BC-74F9-46F3-EF7E-748AE884519B}"/>
              </a:ext>
            </a:extLst>
          </p:cNvPr>
          <p:cNvCxnSpPr>
            <a:cxnSpLocks/>
            <a:stCxn id="10" idx="2"/>
            <a:endCxn id="13" idx="1"/>
          </p:cNvCxnSpPr>
          <p:nvPr/>
        </p:nvCxnSpPr>
        <p:spPr>
          <a:xfrm>
            <a:off x="3908276" y="3668282"/>
            <a:ext cx="1298960" cy="767430"/>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650A2A4-82F5-00EC-3160-7593398EB959}"/>
              </a:ext>
            </a:extLst>
          </p:cNvPr>
          <p:cNvCxnSpPr>
            <a:cxnSpLocks/>
            <a:stCxn id="11" idx="2"/>
            <a:endCxn id="13" idx="0"/>
          </p:cNvCxnSpPr>
          <p:nvPr/>
        </p:nvCxnSpPr>
        <p:spPr>
          <a:xfrm flipH="1">
            <a:off x="6095999" y="3687732"/>
            <a:ext cx="2832" cy="508698"/>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CC97D828-253C-66C4-E33C-8C73D1B6DD16}"/>
              </a:ext>
            </a:extLst>
          </p:cNvPr>
          <p:cNvCxnSpPr>
            <a:cxnSpLocks/>
            <a:stCxn id="12" idx="2"/>
            <a:endCxn id="13" idx="3"/>
          </p:cNvCxnSpPr>
          <p:nvPr/>
        </p:nvCxnSpPr>
        <p:spPr>
          <a:xfrm flipH="1">
            <a:off x="6984761" y="3696943"/>
            <a:ext cx="1304625" cy="738769"/>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51D608C-E846-2963-E1B9-61FA90C9821F}"/>
              </a:ext>
            </a:extLst>
          </p:cNvPr>
          <p:cNvCxnSpPr>
            <a:cxnSpLocks/>
            <a:stCxn id="13" idx="2"/>
            <a:endCxn id="14" idx="0"/>
          </p:cNvCxnSpPr>
          <p:nvPr/>
        </p:nvCxnSpPr>
        <p:spPr>
          <a:xfrm flipH="1">
            <a:off x="6095998" y="4674994"/>
            <a:ext cx="1" cy="508698"/>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039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Depurando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37</a:t>
            </a:fld>
            <a:endParaRPr lang="en-US" sz="1400" dirty="0">
              <a:solidFill>
                <a:srgbClr val="FFFFFF">
                  <a:alpha val="60000"/>
                </a:srgbClr>
              </a:solidFill>
            </a:endParaRPr>
          </a:p>
        </p:txBody>
      </p:sp>
    </p:spTree>
    <p:extLst>
      <p:ext uri="{BB962C8B-B14F-4D97-AF65-F5344CB8AC3E}">
        <p14:creationId xmlns:p14="http://schemas.microsoft.com/office/powerpoint/2010/main" val="3437186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Depurando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Un gran problema de los modelos es que cuando fallan, </a:t>
            </a:r>
            <a:r>
              <a:rPr lang="es-ES_tradnl" sz="2000" b="1" dirty="0">
                <a:solidFill>
                  <a:schemeClr val="accent6">
                    <a:lumMod val="60000"/>
                    <a:lumOff val="40000"/>
                  </a:schemeClr>
                </a:solidFill>
              </a:rPr>
              <a:t>fallan silenciosamente</a:t>
            </a:r>
            <a:r>
              <a:rPr lang="es-ES_tradnl" sz="2000" dirty="0"/>
              <a:t>. Por lo que la tediosa tarea de depurar, en Aprendizaje Automático es mucho más tedioso.</a:t>
            </a:r>
          </a:p>
          <a:p>
            <a:r>
              <a:rPr lang="es-ES_tradnl" sz="2000" dirty="0"/>
              <a:t>Un problema típico es: el código compila, la función de pérdida disminuye como debería, se llaman las funciones correctas, las predicciones se hacen… pero las predicciones están </a:t>
            </a:r>
            <a:r>
              <a:rPr lang="es-ES_tradnl" sz="2000" b="1" dirty="0">
                <a:solidFill>
                  <a:srgbClr val="C00000"/>
                </a:solidFill>
              </a:rPr>
              <a:t>mal</a:t>
            </a:r>
            <a:r>
              <a:rPr lang="es-ES_tradnl" sz="2000" dirty="0"/>
              <a:t>.</a:t>
            </a:r>
            <a:br>
              <a:rPr lang="es-ES_tradnl" sz="2000" dirty="0"/>
            </a:br>
            <a:r>
              <a:rPr lang="es-ES_tradnl" sz="2000" dirty="0"/>
              <a:t>Lo peor es que los usuarios no notan error y utilizan las predicciones como si la aplicación estuviera funcionando como debería.</a:t>
            </a:r>
          </a:p>
          <a:p>
            <a:r>
              <a:rPr lang="es-ES_tradnl" sz="2000" dirty="0"/>
              <a:t>Una vez que se encuentra el error, es sumamente lento validar si el error se corrigió. </a:t>
            </a:r>
          </a:p>
          <a:p>
            <a:r>
              <a:rPr lang="es-ES_tradnl" sz="2000" dirty="0"/>
              <a:t>Recordemos que el trabajo de implementar un modelo es un trabajo inter-disciplinario (datos, etiquetas, </a:t>
            </a:r>
            <a:r>
              <a:rPr lang="es-ES_tradnl" sz="2000" dirty="0" err="1"/>
              <a:t>features</a:t>
            </a:r>
            <a:r>
              <a:rPr lang="es-ES_tradnl" sz="2000" dirty="0"/>
              <a:t>, algoritmo de ML, infraestructura, etc.). Estos componentes pueden ser de equipos diferentes. Una falla puede ser de alguno de estos componentes o de la interacción entre ellos.</a:t>
            </a:r>
          </a:p>
        </p:txBody>
      </p:sp>
    </p:spTree>
    <p:extLst>
      <p:ext uri="{BB962C8B-B14F-4D97-AF65-F5344CB8AC3E}">
        <p14:creationId xmlns:p14="http://schemas.microsoft.com/office/powerpoint/2010/main" val="7176661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Depurando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fontScale="92500" lnSpcReduction="20000"/>
          </a:bodyPr>
          <a:lstStyle/>
          <a:p>
            <a:pPr marL="0" indent="0">
              <a:buNone/>
            </a:pPr>
            <a:r>
              <a:rPr lang="es-ES_tradnl" sz="2000" dirty="0"/>
              <a:t>Veamos algunas causas típicas de fallas:</a:t>
            </a:r>
          </a:p>
          <a:p>
            <a:r>
              <a:rPr lang="es-ES_tradnl" sz="2000" b="1" dirty="0">
                <a:solidFill>
                  <a:schemeClr val="accent3">
                    <a:lumMod val="60000"/>
                    <a:lumOff val="40000"/>
                  </a:schemeClr>
                </a:solidFill>
              </a:rPr>
              <a:t>Restricciones teóricas</a:t>
            </a:r>
            <a:r>
              <a:rPr lang="es-ES_tradnl" sz="2000" dirty="0"/>
              <a:t>: Cada modelo viene con sus propias suposiciones y los datos no cumplieron estas suposiciones.</a:t>
            </a:r>
          </a:p>
          <a:p>
            <a:r>
              <a:rPr lang="es-ES_tradnl" sz="2000" b="1" dirty="0">
                <a:solidFill>
                  <a:schemeClr val="accent3">
                    <a:lumMod val="60000"/>
                    <a:lumOff val="40000"/>
                  </a:schemeClr>
                </a:solidFill>
              </a:rPr>
              <a:t>Mala implementación del modelo</a:t>
            </a:r>
            <a:r>
              <a:rPr lang="es-ES_tradnl" sz="2000" dirty="0"/>
              <a:t>: El modelo podría ajustarse bien a los datos, pero los errores están en la implementación del modelo.</a:t>
            </a:r>
          </a:p>
          <a:p>
            <a:r>
              <a:rPr lang="es-ES_tradnl" sz="2000" b="1" dirty="0">
                <a:solidFill>
                  <a:schemeClr val="accent3">
                    <a:lumMod val="60000"/>
                    <a:lumOff val="40000"/>
                  </a:schemeClr>
                </a:solidFill>
              </a:rPr>
              <a:t>Elección pobre de </a:t>
            </a:r>
            <a:r>
              <a:rPr lang="es-ES_tradnl" sz="2000" b="1" dirty="0" err="1">
                <a:solidFill>
                  <a:schemeClr val="accent3">
                    <a:lumMod val="60000"/>
                    <a:lumOff val="40000"/>
                  </a:schemeClr>
                </a:solidFill>
              </a:rPr>
              <a:t>hiperparámetros</a:t>
            </a:r>
            <a:r>
              <a:rPr lang="es-ES_tradnl" sz="2000" dirty="0"/>
              <a:t>:  El modelo se adapta perfectamente a los datos y la implementación es correcta, pero un conjunto deficiente de </a:t>
            </a:r>
            <a:r>
              <a:rPr lang="es-ES_tradnl" sz="2000" dirty="0" err="1"/>
              <a:t>hiperparámetros</a:t>
            </a:r>
            <a:r>
              <a:rPr lang="es-ES_tradnl" sz="2000" dirty="0"/>
              <a:t> puede hacer que el modelo sea inútil.</a:t>
            </a:r>
          </a:p>
          <a:p>
            <a:r>
              <a:rPr lang="es-ES_tradnl" sz="2000" b="1" dirty="0">
                <a:solidFill>
                  <a:schemeClr val="accent3">
                    <a:lumMod val="60000"/>
                    <a:lumOff val="40000"/>
                  </a:schemeClr>
                </a:solidFill>
              </a:rPr>
              <a:t>Problemas de data</a:t>
            </a:r>
            <a:r>
              <a:rPr lang="es-ES_tradnl" sz="2000" dirty="0"/>
              <a:t>: Hay muchas cosas que podrían salir mal en la recopilación y el preprocesamiento de datos y que podrían causar que el modelo tenga un rendimiento deficiente.</a:t>
            </a:r>
          </a:p>
          <a:p>
            <a:r>
              <a:rPr lang="es-ES_tradnl" sz="2000" b="1" dirty="0">
                <a:solidFill>
                  <a:schemeClr val="accent3">
                    <a:lumMod val="60000"/>
                    <a:lumOff val="40000"/>
                  </a:schemeClr>
                </a:solidFill>
              </a:rPr>
              <a:t>Mala elección de </a:t>
            </a:r>
            <a:r>
              <a:rPr lang="es-ES_tradnl" sz="2000" b="1" dirty="0" err="1">
                <a:solidFill>
                  <a:schemeClr val="accent3">
                    <a:lumMod val="60000"/>
                    <a:lumOff val="40000"/>
                  </a:schemeClr>
                </a:solidFill>
              </a:rPr>
              <a:t>features</a:t>
            </a:r>
            <a:r>
              <a:rPr lang="es-ES_tradnl" sz="2000" dirty="0"/>
              <a:t>: Hay muchísimas opciones de </a:t>
            </a:r>
            <a:r>
              <a:rPr lang="es-ES_tradnl" sz="2000" dirty="0" err="1"/>
              <a:t>features</a:t>
            </a:r>
            <a:r>
              <a:rPr lang="es-ES_tradnl" sz="2000" dirty="0"/>
              <a:t>, muchas </a:t>
            </a:r>
            <a:r>
              <a:rPr lang="es-ES_tradnl" sz="2000" dirty="0" err="1"/>
              <a:t>features</a:t>
            </a:r>
            <a:r>
              <a:rPr lang="es-ES_tradnl" sz="2000" dirty="0"/>
              <a:t> pueden ocasionar </a:t>
            </a:r>
            <a:r>
              <a:rPr lang="es-ES_tradnl" sz="2000" dirty="0" err="1"/>
              <a:t>overfitting</a:t>
            </a:r>
            <a:r>
              <a:rPr lang="es-ES_tradnl" sz="2000" dirty="0"/>
              <a:t> o causar </a:t>
            </a:r>
            <a:r>
              <a:rPr lang="es-ES_tradnl" sz="2000" b="1" dirty="0">
                <a:solidFill>
                  <a:schemeClr val="accent3">
                    <a:lumMod val="60000"/>
                    <a:lumOff val="40000"/>
                  </a:schemeClr>
                </a:solidFill>
              </a:rPr>
              <a:t>data </a:t>
            </a:r>
            <a:r>
              <a:rPr lang="es-ES_tradnl" sz="2000" b="1" dirty="0" err="1">
                <a:solidFill>
                  <a:schemeClr val="accent3">
                    <a:lumMod val="60000"/>
                    <a:lumOff val="40000"/>
                  </a:schemeClr>
                </a:solidFill>
              </a:rPr>
              <a:t>leakage</a:t>
            </a:r>
            <a:r>
              <a:rPr lang="es-ES_tradnl" sz="2000" dirty="0"/>
              <a:t>.</a:t>
            </a:r>
          </a:p>
        </p:txBody>
      </p:sp>
    </p:spTree>
    <p:extLst>
      <p:ext uri="{BB962C8B-B14F-4D97-AF65-F5344CB8AC3E}">
        <p14:creationId xmlns:p14="http://schemas.microsoft.com/office/powerpoint/2010/main" val="3139024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C47539-5F33-DC3F-3B36-982DB03ADB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A20D90-5059-6ADC-86BA-7B6E9B8939AA}"/>
              </a:ext>
            </a:extLst>
          </p:cNvPr>
          <p:cNvSpPr>
            <a:spLocks noGrp="1"/>
          </p:cNvSpPr>
          <p:nvPr>
            <p:ph type="title"/>
          </p:nvPr>
        </p:nvSpPr>
        <p:spPr/>
        <p:txBody>
          <a:bodyPr>
            <a:normAutofit fontScale="90000"/>
          </a:bodyPr>
          <a:lstStyle/>
          <a:p>
            <a:r>
              <a:rPr lang="es-ES_tradnl" dirty="0"/>
              <a:t>Ciclo de vida de un proyecto de Aprendizaje Automático</a:t>
            </a:r>
          </a:p>
        </p:txBody>
      </p:sp>
      <p:sp>
        <p:nvSpPr>
          <p:cNvPr id="5" name="Footer Placeholder 4">
            <a:extLst>
              <a:ext uri="{FF2B5EF4-FFF2-40B4-BE49-F238E27FC236}">
                <a16:creationId xmlns:a16="http://schemas.microsoft.com/office/drawing/2014/main" id="{6468C482-B5D6-8A96-96D3-C4E4315F1E59}"/>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E4D44E85-861C-6281-7331-640621E45A20}"/>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9" name="Rectangle 8">
            <a:extLst>
              <a:ext uri="{FF2B5EF4-FFF2-40B4-BE49-F238E27FC236}">
                <a16:creationId xmlns:a16="http://schemas.microsoft.com/office/drawing/2014/main" id="{68C91411-3F9C-1CD6-6574-E01068FD0FA6}"/>
              </a:ext>
            </a:extLst>
          </p:cNvPr>
          <p:cNvSpPr/>
          <p:nvPr/>
        </p:nvSpPr>
        <p:spPr>
          <a:xfrm>
            <a:off x="458694" y="1959426"/>
            <a:ext cx="2569028" cy="9050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Data </a:t>
            </a:r>
            <a:r>
              <a:rPr lang="es-ES_tradnl" dirty="0" err="1"/>
              <a:t>Engineer</a:t>
            </a:r>
            <a:endParaRPr lang="es-ES_tradnl" dirty="0"/>
          </a:p>
        </p:txBody>
      </p:sp>
      <p:sp>
        <p:nvSpPr>
          <p:cNvPr id="10" name="Rectangle 9">
            <a:extLst>
              <a:ext uri="{FF2B5EF4-FFF2-40B4-BE49-F238E27FC236}">
                <a16:creationId xmlns:a16="http://schemas.microsoft.com/office/drawing/2014/main" id="{9D288FA6-7AEF-AA58-F8F2-EB3328CD38F7}"/>
              </a:ext>
            </a:extLst>
          </p:cNvPr>
          <p:cNvSpPr/>
          <p:nvPr/>
        </p:nvSpPr>
        <p:spPr>
          <a:xfrm>
            <a:off x="3345975" y="1976693"/>
            <a:ext cx="2569028" cy="90506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Data </a:t>
            </a:r>
            <a:r>
              <a:rPr lang="es-ES_tradnl" dirty="0" err="1"/>
              <a:t>Scientist</a:t>
            </a:r>
            <a:endParaRPr lang="es-ES_tradnl" dirty="0"/>
          </a:p>
        </p:txBody>
      </p:sp>
      <p:sp>
        <p:nvSpPr>
          <p:cNvPr id="11" name="Rectangle 10">
            <a:extLst>
              <a:ext uri="{FF2B5EF4-FFF2-40B4-BE49-F238E27FC236}">
                <a16:creationId xmlns:a16="http://schemas.microsoft.com/office/drawing/2014/main" id="{06E8112D-BE31-2209-AAE4-ACA3FC9603C1}"/>
              </a:ext>
            </a:extLst>
          </p:cNvPr>
          <p:cNvSpPr/>
          <p:nvPr/>
        </p:nvSpPr>
        <p:spPr>
          <a:xfrm>
            <a:off x="6276998" y="1976694"/>
            <a:ext cx="2569028" cy="90506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Data </a:t>
            </a:r>
            <a:r>
              <a:rPr lang="es-ES_tradnl" dirty="0" err="1"/>
              <a:t>Analyst</a:t>
            </a:r>
            <a:endParaRPr lang="es-ES_tradnl" dirty="0"/>
          </a:p>
        </p:txBody>
      </p:sp>
      <p:sp>
        <p:nvSpPr>
          <p:cNvPr id="12" name="Rectangle 11">
            <a:extLst>
              <a:ext uri="{FF2B5EF4-FFF2-40B4-BE49-F238E27FC236}">
                <a16:creationId xmlns:a16="http://schemas.microsoft.com/office/drawing/2014/main" id="{90E57CDB-41D2-EE96-2E0C-D43E5C40F02F}"/>
              </a:ext>
            </a:extLst>
          </p:cNvPr>
          <p:cNvSpPr/>
          <p:nvPr/>
        </p:nvSpPr>
        <p:spPr>
          <a:xfrm>
            <a:off x="9164278" y="1958731"/>
            <a:ext cx="2569028" cy="905069"/>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Machine </a:t>
            </a:r>
            <a:r>
              <a:rPr lang="es-ES_tradnl" dirty="0" err="1"/>
              <a:t>Learning</a:t>
            </a:r>
            <a:r>
              <a:rPr lang="es-ES_tradnl" dirty="0"/>
              <a:t> </a:t>
            </a:r>
            <a:r>
              <a:rPr lang="es-ES_tradnl" dirty="0" err="1"/>
              <a:t>Engineer</a:t>
            </a:r>
            <a:endParaRPr lang="es-ES_tradnl" dirty="0"/>
          </a:p>
        </p:txBody>
      </p:sp>
      <p:sp>
        <p:nvSpPr>
          <p:cNvPr id="13" name="TextBox 12">
            <a:extLst>
              <a:ext uri="{FF2B5EF4-FFF2-40B4-BE49-F238E27FC236}">
                <a16:creationId xmlns:a16="http://schemas.microsoft.com/office/drawing/2014/main" id="{DA0850B9-53E4-CDC2-F4DD-FABABEACF54A}"/>
              </a:ext>
            </a:extLst>
          </p:cNvPr>
          <p:cNvSpPr txBox="1"/>
          <p:nvPr/>
        </p:nvSpPr>
        <p:spPr>
          <a:xfrm>
            <a:off x="458694" y="3023118"/>
            <a:ext cx="2569028" cy="2893100"/>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s-ES_tradnl" sz="1300" dirty="0"/>
              <a:t>El Data </a:t>
            </a:r>
            <a:r>
              <a:rPr lang="es-ES_tradnl" sz="1300" dirty="0" err="1"/>
              <a:t>Engineer</a:t>
            </a:r>
            <a:r>
              <a:rPr lang="es-ES_tradnl" sz="1300" dirty="0"/>
              <a:t> es responsable de la </a:t>
            </a:r>
            <a:r>
              <a:rPr lang="es-ES_tradnl" sz="1300" b="1" dirty="0"/>
              <a:t>preparación y limpieza de los datos</a:t>
            </a:r>
            <a:r>
              <a:rPr lang="es-ES_tradnl" sz="1300" dirty="0"/>
              <a:t>, la creación de </a:t>
            </a:r>
            <a:r>
              <a:rPr lang="es-ES_tradnl" sz="1300" b="1" dirty="0"/>
              <a:t>pipelines de datos </a:t>
            </a:r>
            <a:r>
              <a:rPr lang="es-ES_tradnl" sz="1300" dirty="0"/>
              <a:t>y la integración de diferentes fuentes de datos. </a:t>
            </a:r>
          </a:p>
          <a:p>
            <a:pPr algn="just"/>
            <a:r>
              <a:rPr lang="es-ES_tradnl" sz="1300" dirty="0"/>
              <a:t>Su trabajo también incluye la selección de las herramientas y tecnologías adecuadas para la gestión de datos y la implementación de soluciones de </a:t>
            </a:r>
            <a:r>
              <a:rPr lang="es-ES_tradnl" sz="1300" b="1" dirty="0"/>
              <a:t>almacenamiento y procesamiento de datos escalables</a:t>
            </a:r>
            <a:r>
              <a:rPr lang="es-ES_tradnl" sz="1300" dirty="0"/>
              <a:t>.</a:t>
            </a:r>
          </a:p>
        </p:txBody>
      </p:sp>
      <p:sp>
        <p:nvSpPr>
          <p:cNvPr id="14" name="TextBox 13">
            <a:extLst>
              <a:ext uri="{FF2B5EF4-FFF2-40B4-BE49-F238E27FC236}">
                <a16:creationId xmlns:a16="http://schemas.microsoft.com/office/drawing/2014/main" id="{CA67631A-FFFB-5E97-8D5F-5D73CB8C1E9B}"/>
              </a:ext>
            </a:extLst>
          </p:cNvPr>
          <p:cNvSpPr txBox="1"/>
          <p:nvPr/>
        </p:nvSpPr>
        <p:spPr>
          <a:xfrm>
            <a:off x="3288979" y="3023118"/>
            <a:ext cx="2626023" cy="3093154"/>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s-ES_tradnl" sz="1300" dirty="0"/>
              <a:t>El Data </a:t>
            </a:r>
            <a:r>
              <a:rPr lang="es-ES_tradnl" sz="1300" dirty="0" err="1"/>
              <a:t>Scientist</a:t>
            </a:r>
            <a:r>
              <a:rPr lang="es-ES_tradnl" sz="1300" dirty="0"/>
              <a:t> se encarga de </a:t>
            </a:r>
            <a:r>
              <a:rPr lang="es-ES_tradnl" sz="1300" b="1" dirty="0"/>
              <a:t>definir y crear modelos de machine </a:t>
            </a:r>
            <a:r>
              <a:rPr lang="es-ES_tradnl" sz="1300" b="1" dirty="0" err="1"/>
              <a:t>learning</a:t>
            </a:r>
            <a:r>
              <a:rPr lang="es-ES_tradnl" sz="1300" b="1" dirty="0"/>
              <a:t> </a:t>
            </a:r>
            <a:r>
              <a:rPr lang="es-ES_tradnl" sz="1300" dirty="0"/>
              <a:t>que permitan hacer predicciones a partir de los datos. Su trabajo implica seleccionar los algoritmos adecuados, entrenar los modelos y optimizar su rendimiento.</a:t>
            </a:r>
          </a:p>
          <a:p>
            <a:pPr algn="just"/>
            <a:r>
              <a:rPr lang="es-ES_tradnl" sz="1300" dirty="0"/>
              <a:t>Los Data </a:t>
            </a:r>
            <a:r>
              <a:rPr lang="es-ES_tradnl" sz="1300" dirty="0" err="1"/>
              <a:t>Scientists</a:t>
            </a:r>
            <a:r>
              <a:rPr lang="es-ES_tradnl" sz="1300" dirty="0"/>
              <a:t> también pueden participar en la identificación de variables relevantes y en la </a:t>
            </a:r>
            <a:r>
              <a:rPr lang="es-ES_tradnl" sz="1300" b="1" dirty="0"/>
              <a:t>exploración de los datos para encontrar patrones y tendencias.</a:t>
            </a:r>
          </a:p>
        </p:txBody>
      </p:sp>
      <p:sp>
        <p:nvSpPr>
          <p:cNvPr id="15" name="TextBox 14">
            <a:extLst>
              <a:ext uri="{FF2B5EF4-FFF2-40B4-BE49-F238E27FC236}">
                <a16:creationId xmlns:a16="http://schemas.microsoft.com/office/drawing/2014/main" id="{7E5BE2A3-0F2A-5734-E6B5-30BD6B3B7881}"/>
              </a:ext>
            </a:extLst>
          </p:cNvPr>
          <p:cNvSpPr txBox="1"/>
          <p:nvPr/>
        </p:nvSpPr>
        <p:spPr>
          <a:xfrm>
            <a:off x="6268273" y="3023118"/>
            <a:ext cx="2626023" cy="229293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s-ES_tradnl" sz="1300" dirty="0"/>
              <a:t>El Data </a:t>
            </a:r>
            <a:r>
              <a:rPr lang="es-ES_tradnl" sz="1300" dirty="0" err="1"/>
              <a:t>Analyst</a:t>
            </a:r>
            <a:r>
              <a:rPr lang="es-ES_tradnl" sz="1300" dirty="0"/>
              <a:t> trabaja con datos para descubrir patrones y tendencias que puedan ser útiles para la </a:t>
            </a:r>
            <a:r>
              <a:rPr lang="es-ES_tradnl" sz="1300" b="1" dirty="0"/>
              <a:t>toma de decisiones empresariales</a:t>
            </a:r>
            <a:r>
              <a:rPr lang="es-ES_tradnl" sz="1300" dirty="0"/>
              <a:t>. Su trabajo implica realizar análisis estadísticos y visualizaciones de datos para </a:t>
            </a:r>
            <a:r>
              <a:rPr lang="es-ES_tradnl" sz="1300" b="1" dirty="0"/>
              <a:t>entenderlos mejor </a:t>
            </a:r>
            <a:r>
              <a:rPr lang="es-ES_tradnl" sz="1300" dirty="0"/>
              <a:t>y hacer recomendaciones sobre cómo pueden utilizarse </a:t>
            </a:r>
            <a:r>
              <a:rPr lang="es-ES_tradnl" sz="1300" b="1" dirty="0"/>
              <a:t>para mejorar el negocio.</a:t>
            </a:r>
          </a:p>
        </p:txBody>
      </p:sp>
      <p:sp>
        <p:nvSpPr>
          <p:cNvPr id="16" name="TextBox 15">
            <a:extLst>
              <a:ext uri="{FF2B5EF4-FFF2-40B4-BE49-F238E27FC236}">
                <a16:creationId xmlns:a16="http://schemas.microsoft.com/office/drawing/2014/main" id="{464CB49D-39AD-86EC-8B06-460B35298B28}"/>
              </a:ext>
            </a:extLst>
          </p:cNvPr>
          <p:cNvSpPr txBox="1"/>
          <p:nvPr/>
        </p:nvSpPr>
        <p:spPr>
          <a:xfrm>
            <a:off x="9107283" y="3023118"/>
            <a:ext cx="2626023" cy="269304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s-ES_tradnl" sz="1300" dirty="0"/>
              <a:t>El Machine </a:t>
            </a:r>
            <a:r>
              <a:rPr lang="es-ES_tradnl" sz="1300" dirty="0" err="1"/>
              <a:t>Learning</a:t>
            </a:r>
            <a:r>
              <a:rPr lang="es-ES_tradnl" sz="1300" dirty="0"/>
              <a:t> </a:t>
            </a:r>
            <a:r>
              <a:rPr lang="es-ES_tradnl" sz="1300" dirty="0" err="1"/>
              <a:t>Engineer</a:t>
            </a:r>
            <a:r>
              <a:rPr lang="es-ES_tradnl" sz="1300" dirty="0"/>
              <a:t> es responsable de llevar los modelos de machine </a:t>
            </a:r>
            <a:r>
              <a:rPr lang="es-ES_tradnl" sz="1300" dirty="0" err="1"/>
              <a:t>learning</a:t>
            </a:r>
            <a:r>
              <a:rPr lang="es-ES_tradnl" sz="1300" dirty="0"/>
              <a:t> a </a:t>
            </a:r>
            <a:r>
              <a:rPr lang="es-ES_tradnl" sz="1300" b="1" dirty="0"/>
              <a:t>producción</a:t>
            </a:r>
            <a:r>
              <a:rPr lang="es-ES_tradnl" sz="1300" dirty="0"/>
              <a:t> </a:t>
            </a:r>
            <a:r>
              <a:rPr lang="es-ES_tradnl" sz="1300" b="1" dirty="0"/>
              <a:t>y asegurarse de que estén funcionando correctamente. </a:t>
            </a:r>
          </a:p>
          <a:p>
            <a:pPr algn="just"/>
            <a:r>
              <a:rPr lang="es-ES_tradnl" sz="1300" dirty="0"/>
              <a:t>Su trabajo implica seleccionar la infraestructura adecuada para el despliegue de los modelos, integrar los modelos con otras aplicaciones y sistemas, y </a:t>
            </a:r>
            <a:r>
              <a:rPr lang="es-ES_tradnl" sz="1300" b="1" dirty="0"/>
              <a:t>supervisar el rendimiento de los modelos.</a:t>
            </a:r>
          </a:p>
        </p:txBody>
      </p:sp>
    </p:spTree>
    <p:extLst>
      <p:ext uri="{BB962C8B-B14F-4D97-AF65-F5344CB8AC3E}">
        <p14:creationId xmlns:p14="http://schemas.microsoft.com/office/powerpoint/2010/main" val="35604619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Depurando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400" dirty="0"/>
              <a:t>No hay métodos precisos para depurar, pero podemos ver algunas estrategias para evitar bugs:</a:t>
            </a:r>
          </a:p>
          <a:p>
            <a:r>
              <a:rPr lang="es-ES_tradnl" sz="2400" dirty="0"/>
              <a:t>Comienza simple y agrega gradualmente más componentes.</a:t>
            </a:r>
          </a:p>
          <a:p>
            <a:r>
              <a:rPr lang="es-ES_tradnl" sz="2400" dirty="0"/>
              <a:t>Una vez que tienes una implementación simple, intenta sobre-entrenarlo con unos pocos datos, y observa si la </a:t>
            </a:r>
            <a:r>
              <a:rPr lang="es-ES_tradnl" sz="2400" dirty="0" err="1"/>
              <a:t>metrica</a:t>
            </a:r>
            <a:r>
              <a:rPr lang="es-ES_tradnl" sz="2400" dirty="0"/>
              <a:t> es casi perfecta. Si el modelo no puede </a:t>
            </a:r>
            <a:r>
              <a:rPr lang="es-ES_tradnl" sz="2400" dirty="0" err="1"/>
              <a:t>overfittear</a:t>
            </a:r>
            <a:r>
              <a:rPr lang="es-ES_tradnl" sz="2400" dirty="0"/>
              <a:t> significará que hay algo raro con la implementación.</a:t>
            </a:r>
          </a:p>
          <a:p>
            <a:r>
              <a:rPr lang="es-ES_tradnl" sz="2400" dirty="0"/>
              <a:t>Usa una semilla para la aleatoriedad. Esto permite consistencia entre ejecuciones y facilita la reproducción de errores.</a:t>
            </a:r>
          </a:p>
        </p:txBody>
      </p:sp>
    </p:spTree>
    <p:extLst>
      <p:ext uri="{BB962C8B-B14F-4D97-AF65-F5344CB8AC3E}">
        <p14:creationId xmlns:p14="http://schemas.microsoft.com/office/powerpoint/2010/main" val="28379193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Entrenamiento distribuido</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41</a:t>
            </a:fld>
            <a:endParaRPr lang="en-US" sz="1400" dirty="0">
              <a:solidFill>
                <a:srgbClr val="FFFFFF">
                  <a:alpha val="60000"/>
                </a:srgbClr>
              </a:solidFill>
            </a:endParaRPr>
          </a:p>
        </p:txBody>
      </p:sp>
    </p:spTree>
    <p:extLst>
      <p:ext uri="{BB962C8B-B14F-4D97-AF65-F5344CB8AC3E}">
        <p14:creationId xmlns:p14="http://schemas.microsoft.com/office/powerpoint/2010/main" val="2628307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76628"/>
            <a:ext cx="11274612" cy="4068585"/>
          </a:xfrm>
        </p:spPr>
        <p:txBody>
          <a:bodyPr>
            <a:normAutofit/>
          </a:bodyPr>
          <a:lstStyle/>
          <a:p>
            <a:pPr marL="0" indent="0">
              <a:buNone/>
            </a:pPr>
            <a:r>
              <a:rPr lang="es-ES_tradnl" sz="2000" dirty="0"/>
              <a:t>A pesar de que se insiste en el uso de modelos sencillos, hay una realidad que ni podemos escapar. Cada vez hay más datos, y cada vez se necesitan modelos más grandes, lo que nos llevan a casos más intensos de recursos. </a:t>
            </a:r>
          </a:p>
          <a:p>
            <a:pPr marL="0" indent="0">
              <a:buNone/>
            </a:pPr>
            <a:r>
              <a:rPr lang="es-ES_tradnl" sz="2000" dirty="0"/>
              <a:t>El primer problema que vemos en estos casos es que los datos no entran en memoria. Casi todos los problemas de aprendizaje profundo o de visión por computadora entran en esa categoría. </a:t>
            </a:r>
          </a:p>
          <a:p>
            <a:pPr marL="0" indent="0">
              <a:buNone/>
            </a:pPr>
            <a:r>
              <a:rPr lang="es-ES_tradnl" sz="2000" dirty="0"/>
              <a:t>Cuando los datos no entran en memoria, o no contamos con el procesamiento suficiente, debemos pasar a técnicas de paralelismo.</a:t>
            </a:r>
          </a:p>
        </p:txBody>
      </p:sp>
    </p:spTree>
    <p:extLst>
      <p:ext uri="{BB962C8B-B14F-4D97-AF65-F5344CB8AC3E}">
        <p14:creationId xmlns:p14="http://schemas.microsoft.com/office/powerpoint/2010/main" val="39283553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76628"/>
            <a:ext cx="11274612" cy="4068585"/>
          </a:xfrm>
        </p:spPr>
        <p:txBody>
          <a:bodyPr>
            <a:normAutofit/>
          </a:bodyPr>
          <a:lstStyle/>
          <a:p>
            <a:pPr marL="0" indent="0">
              <a:buNone/>
            </a:pPr>
            <a:r>
              <a:rPr lang="es-ES_tradnl" sz="2000" b="1" dirty="0">
                <a:solidFill>
                  <a:schemeClr val="accent1">
                    <a:lumMod val="75000"/>
                  </a:schemeClr>
                </a:solidFill>
              </a:rPr>
              <a:t>Paralelismo de datos</a:t>
            </a:r>
          </a:p>
          <a:p>
            <a:pPr marL="0" indent="0">
              <a:buNone/>
            </a:pPr>
            <a:r>
              <a:rPr lang="es-ES_tradnl" sz="2000" dirty="0"/>
              <a:t>La forma más común de paralelismo es la de datos. Se reparte los datos en muchas maquinas, se entrena el modelo en cada maquina y se acumulan los gradientes.</a:t>
            </a:r>
          </a:p>
          <a:p>
            <a:pPr marL="0" indent="0">
              <a:buNone/>
            </a:pPr>
            <a:r>
              <a:rPr lang="es-ES_tradnl" sz="2000" dirty="0"/>
              <a:t>El desafío es cómo acumular gradientes de diferentes máquinas de manera precisa y efectiva.</a:t>
            </a:r>
          </a:p>
          <a:p>
            <a:pPr marL="0" indent="0">
              <a:buNone/>
            </a:pPr>
            <a:r>
              <a:rPr lang="es-ES_tradnl" sz="2000" dirty="0"/>
              <a:t>Hay dos formas de realizar la acumulación de gradientes:</a:t>
            </a:r>
          </a:p>
          <a:p>
            <a:r>
              <a:rPr lang="es-ES_tradnl" sz="2000" dirty="0">
                <a:solidFill>
                  <a:schemeClr val="accent3">
                    <a:lumMod val="60000"/>
                    <a:lumOff val="40000"/>
                  </a:schemeClr>
                </a:solidFill>
              </a:rPr>
              <a:t>Descenso de gradiente estocástico sincrónico</a:t>
            </a:r>
          </a:p>
          <a:p>
            <a:r>
              <a:rPr lang="es-ES_tradnl" sz="2000" dirty="0">
                <a:solidFill>
                  <a:schemeClr val="accent5">
                    <a:lumMod val="75000"/>
                  </a:schemeClr>
                </a:solidFill>
              </a:rPr>
              <a:t>Descenso de gradiente estocástico asincrónico</a:t>
            </a:r>
          </a:p>
        </p:txBody>
      </p:sp>
    </p:spTree>
    <p:extLst>
      <p:ext uri="{BB962C8B-B14F-4D97-AF65-F5344CB8AC3E}">
        <p14:creationId xmlns:p14="http://schemas.microsoft.com/office/powerpoint/2010/main" val="42943469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76628"/>
            <a:ext cx="11274612" cy="4068585"/>
          </a:xfrm>
        </p:spPr>
        <p:txBody>
          <a:bodyPr>
            <a:normAutofit/>
          </a:bodyPr>
          <a:lstStyle/>
          <a:p>
            <a:pPr marL="0" indent="0">
              <a:buNone/>
            </a:pPr>
            <a:r>
              <a:rPr lang="es-ES_tradnl" sz="2000" b="1" dirty="0">
                <a:solidFill>
                  <a:schemeClr val="accent1">
                    <a:lumMod val="75000"/>
                  </a:schemeClr>
                </a:solidFill>
              </a:rPr>
              <a:t>Paralelismo de datos</a:t>
            </a:r>
          </a:p>
        </p:txBody>
      </p:sp>
      <p:sp>
        <p:nvSpPr>
          <p:cNvPr id="4" name="Rectangle 3">
            <a:extLst>
              <a:ext uri="{FF2B5EF4-FFF2-40B4-BE49-F238E27FC236}">
                <a16:creationId xmlns:a16="http://schemas.microsoft.com/office/drawing/2014/main" id="{C5879A25-CE41-DEC1-B1B3-E57CEB1466BA}"/>
              </a:ext>
            </a:extLst>
          </p:cNvPr>
          <p:cNvSpPr/>
          <p:nvPr/>
        </p:nvSpPr>
        <p:spPr>
          <a:xfrm>
            <a:off x="632389" y="2845750"/>
            <a:ext cx="5375304" cy="3299463"/>
          </a:xfrm>
          <a:prstGeom prst="rect">
            <a:avLst/>
          </a:prstGeom>
          <a:solidFill>
            <a:schemeClr val="bg1"/>
          </a:solidFill>
          <a:ln w="28575">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7" name="Rectangle 6">
            <a:extLst>
              <a:ext uri="{FF2B5EF4-FFF2-40B4-BE49-F238E27FC236}">
                <a16:creationId xmlns:a16="http://schemas.microsoft.com/office/drawing/2014/main" id="{5881E383-360B-37AF-67B6-BD3B9EB953B7}"/>
              </a:ext>
            </a:extLst>
          </p:cNvPr>
          <p:cNvSpPr/>
          <p:nvPr/>
        </p:nvSpPr>
        <p:spPr>
          <a:xfrm>
            <a:off x="6184307" y="2845749"/>
            <a:ext cx="5375304" cy="3299463"/>
          </a:xfrm>
          <a:prstGeom prst="rect">
            <a:avLst/>
          </a:prstGeom>
          <a:solidFill>
            <a:schemeClr val="bg1"/>
          </a:solidFill>
          <a:ln w="28575">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ounded Rectangle 7">
            <a:extLst>
              <a:ext uri="{FF2B5EF4-FFF2-40B4-BE49-F238E27FC236}">
                <a16:creationId xmlns:a16="http://schemas.microsoft.com/office/drawing/2014/main" id="{7CF8B9B5-5BD8-DA95-50DE-1B94DBC8F224}"/>
              </a:ext>
            </a:extLst>
          </p:cNvPr>
          <p:cNvSpPr/>
          <p:nvPr/>
        </p:nvSpPr>
        <p:spPr>
          <a:xfrm>
            <a:off x="2620745" y="3429000"/>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Servidor</a:t>
            </a:r>
          </a:p>
        </p:txBody>
      </p:sp>
      <p:sp>
        <p:nvSpPr>
          <p:cNvPr id="9" name="Rounded Rectangle 8">
            <a:extLst>
              <a:ext uri="{FF2B5EF4-FFF2-40B4-BE49-F238E27FC236}">
                <a16:creationId xmlns:a16="http://schemas.microsoft.com/office/drawing/2014/main" id="{7E85CDDB-6AD8-7D70-934A-0FB0B405A26A}"/>
              </a:ext>
            </a:extLst>
          </p:cNvPr>
          <p:cNvSpPr/>
          <p:nvPr/>
        </p:nvSpPr>
        <p:spPr>
          <a:xfrm>
            <a:off x="1219234" y="5025639"/>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GPU 0</a:t>
            </a:r>
          </a:p>
        </p:txBody>
      </p:sp>
      <p:sp>
        <p:nvSpPr>
          <p:cNvPr id="10" name="Rounded Rectangle 9">
            <a:extLst>
              <a:ext uri="{FF2B5EF4-FFF2-40B4-BE49-F238E27FC236}">
                <a16:creationId xmlns:a16="http://schemas.microsoft.com/office/drawing/2014/main" id="{56E18B94-0192-0040-9F65-C466AD9E040E}"/>
              </a:ext>
            </a:extLst>
          </p:cNvPr>
          <p:cNvSpPr/>
          <p:nvPr/>
        </p:nvSpPr>
        <p:spPr>
          <a:xfrm>
            <a:off x="3992274" y="5025639"/>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GPU 255</a:t>
            </a:r>
          </a:p>
        </p:txBody>
      </p:sp>
      <p:sp>
        <p:nvSpPr>
          <p:cNvPr id="11" name="TextBox 10">
            <a:extLst>
              <a:ext uri="{FF2B5EF4-FFF2-40B4-BE49-F238E27FC236}">
                <a16:creationId xmlns:a16="http://schemas.microsoft.com/office/drawing/2014/main" id="{3209D09A-F269-A37C-770C-E69D596B26DA}"/>
              </a:ext>
            </a:extLst>
          </p:cNvPr>
          <p:cNvSpPr txBox="1"/>
          <p:nvPr/>
        </p:nvSpPr>
        <p:spPr>
          <a:xfrm>
            <a:off x="3098760" y="5020433"/>
            <a:ext cx="415498" cy="369332"/>
          </a:xfrm>
          <a:prstGeom prst="rect">
            <a:avLst/>
          </a:prstGeom>
          <a:noFill/>
        </p:spPr>
        <p:txBody>
          <a:bodyPr wrap="none" rtlCol="0">
            <a:spAutoFit/>
          </a:bodyPr>
          <a:lstStyle/>
          <a:p>
            <a:r>
              <a:rPr lang="es-ES_tradnl" dirty="0"/>
              <a:t>…</a:t>
            </a:r>
          </a:p>
        </p:txBody>
      </p:sp>
      <p:cxnSp>
        <p:nvCxnSpPr>
          <p:cNvPr id="13" name="Elbow Connector 12">
            <a:extLst>
              <a:ext uri="{FF2B5EF4-FFF2-40B4-BE49-F238E27FC236}">
                <a16:creationId xmlns:a16="http://schemas.microsoft.com/office/drawing/2014/main" id="{544BD8AC-D452-58FC-C725-CB7EDA89E617}"/>
              </a:ext>
            </a:extLst>
          </p:cNvPr>
          <p:cNvCxnSpPr>
            <a:cxnSpLocks/>
            <a:stCxn id="9" idx="0"/>
            <a:endCxn id="8" idx="1"/>
          </p:cNvCxnSpPr>
          <p:nvPr/>
        </p:nvCxnSpPr>
        <p:spPr>
          <a:xfrm rot="5400000" flipH="1" flipV="1">
            <a:off x="1591689" y="3996584"/>
            <a:ext cx="1357357" cy="700755"/>
          </a:xfrm>
          <a:prstGeom prst="bentConnector2">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Elbow Connector 14">
            <a:extLst>
              <a:ext uri="{FF2B5EF4-FFF2-40B4-BE49-F238E27FC236}">
                <a16:creationId xmlns:a16="http://schemas.microsoft.com/office/drawing/2014/main" id="{D8279438-1E2F-D2DE-E358-C7300955884B}"/>
              </a:ext>
            </a:extLst>
          </p:cNvPr>
          <p:cNvCxnSpPr>
            <a:cxnSpLocks/>
          </p:cNvCxnSpPr>
          <p:nvPr/>
        </p:nvCxnSpPr>
        <p:spPr>
          <a:xfrm rot="5400000" flipH="1" flipV="1">
            <a:off x="1881735" y="4207890"/>
            <a:ext cx="1112869" cy="512218"/>
          </a:xfrm>
          <a:prstGeom prst="bentConnector3">
            <a:avLst>
              <a:gd name="adj1" fmla="val 50000"/>
            </a:avLst>
          </a:prstGeom>
          <a:ln w="28575">
            <a:solidFill>
              <a:schemeClr val="accent2">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Elbow Connector 17">
            <a:extLst>
              <a:ext uri="{FF2B5EF4-FFF2-40B4-BE49-F238E27FC236}">
                <a16:creationId xmlns:a16="http://schemas.microsoft.com/office/drawing/2014/main" id="{D86AE614-CDAC-3328-B84B-6FCAD2134931}"/>
              </a:ext>
            </a:extLst>
          </p:cNvPr>
          <p:cNvCxnSpPr>
            <a:cxnSpLocks/>
          </p:cNvCxnSpPr>
          <p:nvPr/>
        </p:nvCxnSpPr>
        <p:spPr>
          <a:xfrm rot="16200000" flipV="1">
            <a:off x="3608020" y="4207889"/>
            <a:ext cx="1112869" cy="512218"/>
          </a:xfrm>
          <a:prstGeom prst="bentConnector3">
            <a:avLst>
              <a:gd name="adj1" fmla="val 50000"/>
            </a:avLst>
          </a:prstGeom>
          <a:ln w="28575">
            <a:solidFill>
              <a:schemeClr val="accent2">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38C55872-FCE9-4D9B-1D7C-FEAF1D9F07D3}"/>
              </a:ext>
            </a:extLst>
          </p:cNvPr>
          <p:cNvCxnSpPr>
            <a:cxnSpLocks/>
          </p:cNvCxnSpPr>
          <p:nvPr/>
        </p:nvCxnSpPr>
        <p:spPr>
          <a:xfrm rot="16200000" flipV="1">
            <a:off x="3668283" y="3996583"/>
            <a:ext cx="1357357" cy="700755"/>
          </a:xfrm>
          <a:prstGeom prst="bentConnector2">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6A3CB908-97AF-5D42-B601-CD68D549BB8D}"/>
              </a:ext>
            </a:extLst>
          </p:cNvPr>
          <p:cNvSpPr txBox="1"/>
          <p:nvPr/>
        </p:nvSpPr>
        <p:spPr>
          <a:xfrm>
            <a:off x="705174" y="3998590"/>
            <a:ext cx="1235723" cy="307777"/>
          </a:xfrm>
          <a:prstGeom prst="rect">
            <a:avLst/>
          </a:prstGeom>
          <a:noFill/>
        </p:spPr>
        <p:txBody>
          <a:bodyPr wrap="none" rtlCol="0">
            <a:spAutoFit/>
          </a:bodyPr>
          <a:lstStyle/>
          <a:p>
            <a:r>
              <a:rPr lang="es-ES_tradnl" sz="1400" dirty="0"/>
              <a:t>1. Envía SGD</a:t>
            </a:r>
          </a:p>
        </p:txBody>
      </p:sp>
      <p:sp>
        <p:nvSpPr>
          <p:cNvPr id="21" name="TextBox 20">
            <a:extLst>
              <a:ext uri="{FF2B5EF4-FFF2-40B4-BE49-F238E27FC236}">
                <a16:creationId xmlns:a16="http://schemas.microsoft.com/office/drawing/2014/main" id="{F57E3657-94B6-7268-D9A8-2CE92D09C370}"/>
              </a:ext>
            </a:extLst>
          </p:cNvPr>
          <p:cNvSpPr txBox="1"/>
          <p:nvPr/>
        </p:nvSpPr>
        <p:spPr>
          <a:xfrm>
            <a:off x="2687327" y="4025136"/>
            <a:ext cx="1132643" cy="830997"/>
          </a:xfrm>
          <a:prstGeom prst="rect">
            <a:avLst/>
          </a:prstGeom>
          <a:noFill/>
        </p:spPr>
        <p:txBody>
          <a:bodyPr wrap="square" rtlCol="0">
            <a:spAutoFit/>
          </a:bodyPr>
          <a:lstStyle/>
          <a:p>
            <a:pPr algn="ctr"/>
            <a:r>
              <a:rPr lang="es-ES_tradnl" sz="1200" dirty="0"/>
              <a:t>2. Descarga inmediata</a:t>
            </a:r>
          </a:p>
          <a:p>
            <a:pPr algn="ctr"/>
            <a:r>
              <a:rPr lang="es-ES_tradnl" sz="1200" dirty="0"/>
              <a:t> del nuevo modelo</a:t>
            </a:r>
          </a:p>
        </p:txBody>
      </p:sp>
      <p:sp>
        <p:nvSpPr>
          <p:cNvPr id="22" name="TextBox 21">
            <a:extLst>
              <a:ext uri="{FF2B5EF4-FFF2-40B4-BE49-F238E27FC236}">
                <a16:creationId xmlns:a16="http://schemas.microsoft.com/office/drawing/2014/main" id="{091ECED9-C3ED-BB05-C7C6-B6D8514ADB06}"/>
              </a:ext>
            </a:extLst>
          </p:cNvPr>
          <p:cNvSpPr txBox="1"/>
          <p:nvPr/>
        </p:nvSpPr>
        <p:spPr>
          <a:xfrm>
            <a:off x="4681669" y="3957031"/>
            <a:ext cx="1235723" cy="307777"/>
          </a:xfrm>
          <a:prstGeom prst="rect">
            <a:avLst/>
          </a:prstGeom>
          <a:noFill/>
        </p:spPr>
        <p:txBody>
          <a:bodyPr wrap="none" rtlCol="0">
            <a:spAutoFit/>
          </a:bodyPr>
          <a:lstStyle/>
          <a:p>
            <a:r>
              <a:rPr lang="es-ES_tradnl" sz="1400" dirty="0"/>
              <a:t>1. Envía SGD</a:t>
            </a:r>
          </a:p>
        </p:txBody>
      </p:sp>
      <p:sp>
        <p:nvSpPr>
          <p:cNvPr id="33" name="Rounded Rectangle 32">
            <a:extLst>
              <a:ext uri="{FF2B5EF4-FFF2-40B4-BE49-F238E27FC236}">
                <a16:creationId xmlns:a16="http://schemas.microsoft.com/office/drawing/2014/main" id="{9768F833-C762-9490-535E-CB9B1AFC37D2}"/>
              </a:ext>
            </a:extLst>
          </p:cNvPr>
          <p:cNvSpPr/>
          <p:nvPr/>
        </p:nvSpPr>
        <p:spPr>
          <a:xfrm>
            <a:off x="8288532" y="3428999"/>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Servidor</a:t>
            </a:r>
          </a:p>
        </p:txBody>
      </p:sp>
      <p:sp>
        <p:nvSpPr>
          <p:cNvPr id="34" name="Rounded Rectangle 33">
            <a:extLst>
              <a:ext uri="{FF2B5EF4-FFF2-40B4-BE49-F238E27FC236}">
                <a16:creationId xmlns:a16="http://schemas.microsoft.com/office/drawing/2014/main" id="{DB006137-F879-DB40-B369-06094EAC7696}"/>
              </a:ext>
            </a:extLst>
          </p:cNvPr>
          <p:cNvSpPr/>
          <p:nvPr/>
        </p:nvSpPr>
        <p:spPr>
          <a:xfrm>
            <a:off x="6887021" y="5025638"/>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GPU 0</a:t>
            </a:r>
          </a:p>
        </p:txBody>
      </p:sp>
      <p:sp>
        <p:nvSpPr>
          <p:cNvPr id="35" name="Rounded Rectangle 34">
            <a:extLst>
              <a:ext uri="{FF2B5EF4-FFF2-40B4-BE49-F238E27FC236}">
                <a16:creationId xmlns:a16="http://schemas.microsoft.com/office/drawing/2014/main" id="{671F5C10-A7FA-21FA-CA45-CCDCB7AA7A82}"/>
              </a:ext>
            </a:extLst>
          </p:cNvPr>
          <p:cNvSpPr/>
          <p:nvPr/>
        </p:nvSpPr>
        <p:spPr>
          <a:xfrm>
            <a:off x="9660061" y="5025638"/>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GPU 255</a:t>
            </a:r>
          </a:p>
        </p:txBody>
      </p:sp>
      <p:sp>
        <p:nvSpPr>
          <p:cNvPr id="36" name="TextBox 35">
            <a:extLst>
              <a:ext uri="{FF2B5EF4-FFF2-40B4-BE49-F238E27FC236}">
                <a16:creationId xmlns:a16="http://schemas.microsoft.com/office/drawing/2014/main" id="{DB64D739-A7BD-F14A-D1A7-E5663A7EC2B8}"/>
              </a:ext>
            </a:extLst>
          </p:cNvPr>
          <p:cNvSpPr txBox="1"/>
          <p:nvPr/>
        </p:nvSpPr>
        <p:spPr>
          <a:xfrm>
            <a:off x="8766547" y="5020432"/>
            <a:ext cx="415498" cy="369332"/>
          </a:xfrm>
          <a:prstGeom prst="rect">
            <a:avLst/>
          </a:prstGeom>
          <a:noFill/>
        </p:spPr>
        <p:txBody>
          <a:bodyPr wrap="none" rtlCol="0">
            <a:spAutoFit/>
          </a:bodyPr>
          <a:lstStyle/>
          <a:p>
            <a:r>
              <a:rPr lang="es-ES_tradnl" dirty="0"/>
              <a:t>…</a:t>
            </a:r>
          </a:p>
        </p:txBody>
      </p:sp>
      <p:cxnSp>
        <p:nvCxnSpPr>
          <p:cNvPr id="37" name="Elbow Connector 36">
            <a:extLst>
              <a:ext uri="{FF2B5EF4-FFF2-40B4-BE49-F238E27FC236}">
                <a16:creationId xmlns:a16="http://schemas.microsoft.com/office/drawing/2014/main" id="{32229088-ED21-A007-FC02-7F6F407E37C5}"/>
              </a:ext>
            </a:extLst>
          </p:cNvPr>
          <p:cNvCxnSpPr>
            <a:cxnSpLocks/>
            <a:stCxn id="34" idx="0"/>
            <a:endCxn id="33" idx="1"/>
          </p:cNvCxnSpPr>
          <p:nvPr/>
        </p:nvCxnSpPr>
        <p:spPr>
          <a:xfrm rot="5400000" flipH="1" flipV="1">
            <a:off x="7259476" y="3996583"/>
            <a:ext cx="1357357" cy="700755"/>
          </a:xfrm>
          <a:prstGeom prst="bentConnector2">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07F9481A-FFEC-EE0C-4B00-BF62656C9949}"/>
              </a:ext>
            </a:extLst>
          </p:cNvPr>
          <p:cNvCxnSpPr>
            <a:cxnSpLocks/>
          </p:cNvCxnSpPr>
          <p:nvPr/>
        </p:nvCxnSpPr>
        <p:spPr>
          <a:xfrm rot="16200000" flipV="1">
            <a:off x="9336070" y="3996582"/>
            <a:ext cx="1357357" cy="700755"/>
          </a:xfrm>
          <a:prstGeom prst="bentConnector2">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58B01280-D4B6-B912-0340-6BD421226258}"/>
              </a:ext>
            </a:extLst>
          </p:cNvPr>
          <p:cNvSpPr txBox="1"/>
          <p:nvPr/>
        </p:nvSpPr>
        <p:spPr>
          <a:xfrm>
            <a:off x="8288532" y="4123309"/>
            <a:ext cx="1235723" cy="307777"/>
          </a:xfrm>
          <a:prstGeom prst="rect">
            <a:avLst/>
          </a:prstGeom>
          <a:noFill/>
        </p:spPr>
        <p:txBody>
          <a:bodyPr wrap="none" rtlCol="0">
            <a:spAutoFit/>
          </a:bodyPr>
          <a:lstStyle/>
          <a:p>
            <a:r>
              <a:rPr lang="es-ES_tradnl" sz="1400" dirty="0"/>
              <a:t>1. Envía SGD</a:t>
            </a:r>
          </a:p>
        </p:txBody>
      </p:sp>
      <p:cxnSp>
        <p:nvCxnSpPr>
          <p:cNvPr id="45" name="Elbow Connector 44">
            <a:extLst>
              <a:ext uri="{FF2B5EF4-FFF2-40B4-BE49-F238E27FC236}">
                <a16:creationId xmlns:a16="http://schemas.microsoft.com/office/drawing/2014/main" id="{98FE4A2B-D5A4-0D95-A124-5EAF8630AE48}"/>
              </a:ext>
            </a:extLst>
          </p:cNvPr>
          <p:cNvCxnSpPr>
            <a:stCxn id="33" idx="0"/>
            <a:endCxn id="35" idx="2"/>
          </p:cNvCxnSpPr>
          <p:nvPr/>
        </p:nvCxnSpPr>
        <p:spPr>
          <a:xfrm rot="16200000" flipH="1">
            <a:off x="8637450" y="3780836"/>
            <a:ext cx="2075203" cy="1371529"/>
          </a:xfrm>
          <a:prstGeom prst="bentConnector5">
            <a:avLst>
              <a:gd name="adj1" fmla="val -11016"/>
              <a:gd name="adj2" fmla="val 167761"/>
              <a:gd name="adj3" fmla="val 111016"/>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7" name="Elbow Connector 46">
            <a:extLst>
              <a:ext uri="{FF2B5EF4-FFF2-40B4-BE49-F238E27FC236}">
                <a16:creationId xmlns:a16="http://schemas.microsoft.com/office/drawing/2014/main" id="{2ABB5DE0-299E-1D0C-46CB-60D37EE68D27}"/>
              </a:ext>
            </a:extLst>
          </p:cNvPr>
          <p:cNvCxnSpPr>
            <a:endCxn id="34" idx="2"/>
          </p:cNvCxnSpPr>
          <p:nvPr/>
        </p:nvCxnSpPr>
        <p:spPr>
          <a:xfrm rot="10800000">
            <a:off x="7587778" y="5504202"/>
            <a:ext cx="2803021" cy="230026"/>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AA783D9D-B7AF-B4AE-4B30-AC5A77053A30}"/>
              </a:ext>
            </a:extLst>
          </p:cNvPr>
          <p:cNvSpPr txBox="1"/>
          <p:nvPr/>
        </p:nvSpPr>
        <p:spPr>
          <a:xfrm>
            <a:off x="10311340" y="3265911"/>
            <a:ext cx="1464784" cy="769441"/>
          </a:xfrm>
          <a:prstGeom prst="rect">
            <a:avLst/>
          </a:prstGeom>
          <a:noFill/>
        </p:spPr>
        <p:txBody>
          <a:bodyPr wrap="square" rtlCol="0">
            <a:spAutoFit/>
          </a:bodyPr>
          <a:lstStyle/>
          <a:p>
            <a:r>
              <a:rPr lang="es-ES_tradnl" sz="1100" dirty="0"/>
              <a:t>2. Actualiza el nuevo modelo cuando todos termina</a:t>
            </a:r>
          </a:p>
        </p:txBody>
      </p:sp>
      <p:sp>
        <p:nvSpPr>
          <p:cNvPr id="49" name="TextBox 48">
            <a:extLst>
              <a:ext uri="{FF2B5EF4-FFF2-40B4-BE49-F238E27FC236}">
                <a16:creationId xmlns:a16="http://schemas.microsoft.com/office/drawing/2014/main" id="{AE8BB182-3F86-CFB5-4401-150987B2E5C6}"/>
              </a:ext>
            </a:extLst>
          </p:cNvPr>
          <p:cNvSpPr txBox="1"/>
          <p:nvPr/>
        </p:nvSpPr>
        <p:spPr>
          <a:xfrm>
            <a:off x="6364332" y="5755054"/>
            <a:ext cx="5012334" cy="369332"/>
          </a:xfrm>
          <a:prstGeom prst="rect">
            <a:avLst/>
          </a:prstGeom>
          <a:noFill/>
        </p:spPr>
        <p:txBody>
          <a:bodyPr wrap="none" rtlCol="0">
            <a:spAutoFit/>
          </a:bodyPr>
          <a:lstStyle/>
          <a:p>
            <a:r>
              <a:rPr lang="es-ES_tradnl" sz="1800" dirty="0">
                <a:solidFill>
                  <a:schemeClr val="accent3">
                    <a:lumMod val="60000"/>
                    <a:lumOff val="40000"/>
                  </a:schemeClr>
                </a:solidFill>
              </a:rPr>
              <a:t>Descenso de gradiente estocástico sincrónico</a:t>
            </a:r>
          </a:p>
        </p:txBody>
      </p:sp>
      <p:sp>
        <p:nvSpPr>
          <p:cNvPr id="52" name="TextBox 51">
            <a:extLst>
              <a:ext uri="{FF2B5EF4-FFF2-40B4-BE49-F238E27FC236}">
                <a16:creationId xmlns:a16="http://schemas.microsoft.com/office/drawing/2014/main" id="{E7C94F45-E75B-1834-70F8-FB4B83B4000A}"/>
              </a:ext>
            </a:extLst>
          </p:cNvPr>
          <p:cNvSpPr txBox="1"/>
          <p:nvPr/>
        </p:nvSpPr>
        <p:spPr>
          <a:xfrm>
            <a:off x="769012" y="5755054"/>
            <a:ext cx="5102058" cy="369332"/>
          </a:xfrm>
          <a:prstGeom prst="rect">
            <a:avLst/>
          </a:prstGeom>
          <a:noFill/>
        </p:spPr>
        <p:txBody>
          <a:bodyPr wrap="square">
            <a:spAutoFit/>
          </a:bodyPr>
          <a:lstStyle/>
          <a:p>
            <a:r>
              <a:rPr lang="es-ES_tradnl" sz="1800" dirty="0">
                <a:solidFill>
                  <a:schemeClr val="accent5">
                    <a:lumMod val="75000"/>
                  </a:schemeClr>
                </a:solidFill>
              </a:rPr>
              <a:t>Descenso de gradiente estocástico asincrónico</a:t>
            </a:r>
          </a:p>
        </p:txBody>
      </p:sp>
    </p:spTree>
    <p:extLst>
      <p:ext uri="{BB962C8B-B14F-4D97-AF65-F5344CB8AC3E}">
        <p14:creationId xmlns:p14="http://schemas.microsoft.com/office/powerpoint/2010/main" val="29018600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76628"/>
            <a:ext cx="11274612" cy="4068585"/>
          </a:xfrm>
        </p:spPr>
        <p:txBody>
          <a:bodyPr>
            <a:normAutofit/>
          </a:bodyPr>
          <a:lstStyle/>
          <a:p>
            <a:pPr marL="0" indent="0">
              <a:buNone/>
            </a:pPr>
            <a:r>
              <a:rPr lang="es-ES_tradnl" sz="2000" b="1" dirty="0">
                <a:solidFill>
                  <a:schemeClr val="accent1">
                    <a:lumMod val="75000"/>
                  </a:schemeClr>
                </a:solidFill>
              </a:rPr>
              <a:t>Paralelismo de datos</a:t>
            </a:r>
          </a:p>
          <a:p>
            <a:pPr marL="0" indent="0">
              <a:buNone/>
            </a:pPr>
            <a:r>
              <a:rPr lang="es-ES_tradnl" sz="2000" dirty="0">
                <a:solidFill>
                  <a:schemeClr val="accent5">
                    <a:lumMod val="75000"/>
                  </a:schemeClr>
                </a:solidFill>
              </a:rPr>
              <a:t>El descenso de gradiente estocástico asincrónico </a:t>
            </a:r>
            <a:r>
              <a:rPr lang="es-ES_tradnl" sz="2000" dirty="0"/>
              <a:t>converge, pero requiere muchos más pasos que el </a:t>
            </a:r>
            <a:r>
              <a:rPr lang="es-ES_tradnl" sz="2000" dirty="0">
                <a:solidFill>
                  <a:schemeClr val="accent3">
                    <a:lumMod val="60000"/>
                    <a:lumOff val="40000"/>
                  </a:schemeClr>
                </a:solidFill>
              </a:rPr>
              <a:t>descenso de gradiente estocástico sincrónico</a:t>
            </a:r>
            <a:r>
              <a:rPr lang="es-ES_tradnl" sz="2000" dirty="0"/>
              <a:t>. Sin embargo, en la práctica cuando el número de parámetros es grande, las actualizaciones de gradiente solo modifican pequeñas fracciones de los parámetros, y es poco probable que dos actualizaciones de diferentes maquinas modifiquen el mismo parámetro.</a:t>
            </a:r>
          </a:p>
          <a:p>
            <a:pPr marL="0" indent="0">
              <a:buNone/>
            </a:pPr>
            <a:r>
              <a:rPr lang="es-ES_tradnl" sz="2000" dirty="0"/>
              <a:t>En esos casos es preferible usar </a:t>
            </a:r>
            <a:r>
              <a:rPr lang="es-ES_tradnl" sz="2000" dirty="0">
                <a:solidFill>
                  <a:schemeClr val="accent5">
                    <a:lumMod val="75000"/>
                  </a:schemeClr>
                </a:solidFill>
              </a:rPr>
              <a:t>asincrónico</a:t>
            </a:r>
            <a:r>
              <a:rPr lang="es-ES_tradnl" sz="2000" dirty="0"/>
              <a:t>, ya que se tiene el beneficio de la velocidad y no se pierde nada.</a:t>
            </a:r>
          </a:p>
        </p:txBody>
      </p:sp>
    </p:spTree>
    <p:extLst>
      <p:ext uri="{BB962C8B-B14F-4D97-AF65-F5344CB8AC3E}">
        <p14:creationId xmlns:p14="http://schemas.microsoft.com/office/powerpoint/2010/main" val="17979967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86968"/>
            <a:ext cx="11274612" cy="4658245"/>
          </a:xfrm>
        </p:spPr>
        <p:txBody>
          <a:bodyPr>
            <a:normAutofit/>
          </a:bodyPr>
          <a:lstStyle/>
          <a:p>
            <a:pPr marL="0" indent="0">
              <a:buNone/>
            </a:pPr>
            <a:r>
              <a:rPr lang="es-ES_tradnl" sz="2000" b="1" dirty="0">
                <a:solidFill>
                  <a:schemeClr val="accent1">
                    <a:lumMod val="75000"/>
                  </a:schemeClr>
                </a:solidFill>
              </a:rPr>
              <a:t>Paralelismo del modelo</a:t>
            </a:r>
          </a:p>
          <a:p>
            <a:pPr marL="0" indent="0">
              <a:buNone/>
            </a:pPr>
            <a:r>
              <a:rPr lang="es-ES_tradnl" sz="2000" dirty="0"/>
              <a:t>Paralelismo del modelo es cuando diferentes componentes del modelo se encuentran en diferentes maquinas. </a:t>
            </a:r>
          </a:p>
        </p:txBody>
      </p:sp>
      <p:pic>
        <p:nvPicPr>
          <p:cNvPr id="7" name="Picture 6" descr="A computer screen shot of a computer network&#10;&#10;Description automatically generated">
            <a:extLst>
              <a:ext uri="{FF2B5EF4-FFF2-40B4-BE49-F238E27FC236}">
                <a16:creationId xmlns:a16="http://schemas.microsoft.com/office/drawing/2014/main" id="{17483E61-42F5-F037-7C02-E792B061FE97}"/>
              </a:ext>
            </a:extLst>
          </p:cNvPr>
          <p:cNvPicPr>
            <a:picLocks noChangeAspect="1"/>
          </p:cNvPicPr>
          <p:nvPr/>
        </p:nvPicPr>
        <p:blipFill>
          <a:blip r:embed="rId3"/>
          <a:stretch>
            <a:fillRect/>
          </a:stretch>
        </p:blipFill>
        <p:spPr>
          <a:xfrm>
            <a:off x="4278449" y="2361269"/>
            <a:ext cx="4711657" cy="4420530"/>
          </a:xfrm>
          <a:prstGeom prst="rect">
            <a:avLst/>
          </a:prstGeom>
        </p:spPr>
      </p:pic>
    </p:spTree>
    <p:extLst>
      <p:ext uri="{BB962C8B-B14F-4D97-AF65-F5344CB8AC3E}">
        <p14:creationId xmlns:p14="http://schemas.microsoft.com/office/powerpoint/2010/main" val="396612795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86968"/>
            <a:ext cx="11274612" cy="4658245"/>
          </a:xfrm>
        </p:spPr>
        <p:txBody>
          <a:bodyPr>
            <a:normAutofit/>
          </a:bodyPr>
          <a:lstStyle/>
          <a:p>
            <a:pPr marL="0" indent="0">
              <a:buNone/>
            </a:pPr>
            <a:r>
              <a:rPr lang="es-ES_tradnl" sz="2000" b="1" dirty="0">
                <a:solidFill>
                  <a:schemeClr val="accent3">
                    <a:lumMod val="75000"/>
                  </a:schemeClr>
                </a:solidFill>
              </a:rPr>
              <a:t>Paralelismo del pipeline</a:t>
            </a:r>
          </a:p>
          <a:p>
            <a:pPr marL="0" indent="0">
              <a:buNone/>
            </a:pPr>
            <a:r>
              <a:rPr lang="es-ES_tradnl" sz="2000" dirty="0"/>
              <a:t>La idea clave en este paralelismo es dividir el cálculo en varias partes. Cuando la maquina 1 termina, para el resultado a la maquina 2, y continua con la segunda parte del cálculo y así sucesivamente. La máquina 2 puede ejecutar la primera parte, mientras que la maquina 1 ejecuta su segunda parte del cálculo. </a:t>
            </a:r>
          </a:p>
        </p:txBody>
      </p:sp>
      <p:pic>
        <p:nvPicPr>
          <p:cNvPr id="8" name="Picture 7" descr="A group of colorful squares&#10;&#10;Description automatically generated">
            <a:extLst>
              <a:ext uri="{FF2B5EF4-FFF2-40B4-BE49-F238E27FC236}">
                <a16:creationId xmlns:a16="http://schemas.microsoft.com/office/drawing/2014/main" id="{669173AD-86C0-768D-5E6A-129CBC1460C8}"/>
              </a:ext>
            </a:extLst>
          </p:cNvPr>
          <p:cNvPicPr>
            <a:picLocks noChangeAspect="1"/>
          </p:cNvPicPr>
          <p:nvPr/>
        </p:nvPicPr>
        <p:blipFill>
          <a:blip r:embed="rId3"/>
          <a:stretch>
            <a:fillRect/>
          </a:stretch>
        </p:blipFill>
        <p:spPr>
          <a:xfrm>
            <a:off x="2209800" y="3589836"/>
            <a:ext cx="7772400" cy="2246507"/>
          </a:xfrm>
          <a:prstGeom prst="rect">
            <a:avLst/>
          </a:prstGeom>
        </p:spPr>
      </p:pic>
    </p:spTree>
    <p:extLst>
      <p:ext uri="{BB962C8B-B14F-4D97-AF65-F5344CB8AC3E}">
        <p14:creationId xmlns:p14="http://schemas.microsoft.com/office/powerpoint/2010/main" val="34386986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Métodos de evaluación</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48</a:t>
            </a:fld>
            <a:endParaRPr lang="en-US" sz="1400" dirty="0">
              <a:solidFill>
                <a:srgbClr val="FFFFFF">
                  <a:alpha val="60000"/>
                </a:srgbClr>
              </a:solidFill>
            </a:endParaRPr>
          </a:p>
        </p:txBody>
      </p:sp>
    </p:spTree>
    <p:extLst>
      <p:ext uri="{BB962C8B-B14F-4D97-AF65-F5344CB8AC3E}">
        <p14:creationId xmlns:p14="http://schemas.microsoft.com/office/powerpoint/2010/main" val="2326041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En AMq1 vimos como evaluar modelos usando sus métricas de rendimiento. Pero en producción tenemos más evaluaciones que nos importan, ya que nuestros modelos deben ser robustos, justos, calibrados y en general tener sentido.</a:t>
            </a:r>
          </a:p>
          <a:p>
            <a:pPr marL="0" indent="0">
              <a:buNone/>
            </a:pPr>
            <a:r>
              <a:rPr lang="es-ES_tradnl" sz="2000" dirty="0"/>
              <a:t>Veamos algunos métodos de evaluación que nos permitan caracterizar un modelo.</a:t>
            </a:r>
          </a:p>
          <a:p>
            <a:pPr marL="0" indent="0">
              <a:buNone/>
            </a:pPr>
            <a:endParaRPr lang="es-ES_tradnl" sz="2000" dirty="0"/>
          </a:p>
          <a:p>
            <a:pPr marL="0" indent="0">
              <a:buNone/>
            </a:pPr>
            <a:endParaRPr lang="es-ES_tradnl" sz="2000" dirty="0"/>
          </a:p>
        </p:txBody>
      </p:sp>
    </p:spTree>
    <p:extLst>
      <p:ext uri="{BB962C8B-B14F-4D97-AF65-F5344CB8AC3E}">
        <p14:creationId xmlns:p14="http://schemas.microsoft.com/office/powerpoint/2010/main" val="3680611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23B8E-AA8E-5415-AB53-F006583592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04B54E-9573-D673-3F8D-5E98633FF24D}"/>
              </a:ext>
            </a:extLst>
          </p:cNvPr>
          <p:cNvSpPr>
            <a:spLocks noGrp="1"/>
          </p:cNvSpPr>
          <p:nvPr>
            <p:ph type="title"/>
          </p:nvPr>
        </p:nvSpPr>
        <p:spPr/>
        <p:txBody>
          <a:bodyPr>
            <a:normAutofit fontScale="90000"/>
          </a:bodyPr>
          <a:lstStyle/>
          <a:p>
            <a:r>
              <a:rPr lang="es-ES_tradnl" dirty="0"/>
              <a:t>Consideraciones para aplicaciones en industria</a:t>
            </a:r>
          </a:p>
        </p:txBody>
      </p:sp>
      <p:sp>
        <p:nvSpPr>
          <p:cNvPr id="5" name="Footer Placeholder 4">
            <a:extLst>
              <a:ext uri="{FF2B5EF4-FFF2-40B4-BE49-F238E27FC236}">
                <a16:creationId xmlns:a16="http://schemas.microsoft.com/office/drawing/2014/main" id="{DCE0112F-141E-D971-527A-83B82B047B15}"/>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DDC71B-81E0-7566-3A34-1887206282B0}"/>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13" name="TextBox 12">
            <a:extLst>
              <a:ext uri="{FF2B5EF4-FFF2-40B4-BE49-F238E27FC236}">
                <a16:creationId xmlns:a16="http://schemas.microsoft.com/office/drawing/2014/main" id="{3475CC2D-0CA6-BEC8-6980-265F1ECBF77D}"/>
              </a:ext>
            </a:extLst>
          </p:cNvPr>
          <p:cNvSpPr txBox="1"/>
          <p:nvPr/>
        </p:nvSpPr>
        <p:spPr>
          <a:xfrm>
            <a:off x="458694" y="3387013"/>
            <a:ext cx="2569028" cy="1169551"/>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s-ES_tradnl" b="1" dirty="0">
                <a:solidFill>
                  <a:schemeClr val="accent1">
                    <a:lumMod val="60000"/>
                    <a:lumOff val="40000"/>
                  </a:schemeClr>
                </a:solidFill>
              </a:rPr>
              <a:t>Producción</a:t>
            </a:r>
            <a:endParaRPr lang="es-ES_tradnl" sz="1300" b="1" dirty="0">
              <a:solidFill>
                <a:schemeClr val="accent1">
                  <a:lumMod val="60000"/>
                  <a:lumOff val="40000"/>
                </a:schemeClr>
              </a:solidFill>
            </a:endParaRPr>
          </a:p>
          <a:p>
            <a:pPr algn="just"/>
            <a:endParaRPr lang="es-ES_tradnl" sz="1300" dirty="0"/>
          </a:p>
          <a:p>
            <a:pPr algn="just"/>
            <a:r>
              <a:rPr lang="es-ES_tradnl" sz="1300" dirty="0"/>
              <a:t>Para que el modelo pueda entregar valor al negocio debe estar productivo.</a:t>
            </a:r>
          </a:p>
        </p:txBody>
      </p:sp>
      <p:sp>
        <p:nvSpPr>
          <p:cNvPr id="3" name="TextBox 2">
            <a:extLst>
              <a:ext uri="{FF2B5EF4-FFF2-40B4-BE49-F238E27FC236}">
                <a16:creationId xmlns:a16="http://schemas.microsoft.com/office/drawing/2014/main" id="{7B181698-F243-C6DB-709E-968B93CABC01}"/>
              </a:ext>
            </a:extLst>
          </p:cNvPr>
          <p:cNvSpPr txBox="1"/>
          <p:nvPr/>
        </p:nvSpPr>
        <p:spPr>
          <a:xfrm>
            <a:off x="3288980" y="3387013"/>
            <a:ext cx="2569028" cy="1569660"/>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s-ES_tradnl" b="1" dirty="0">
                <a:solidFill>
                  <a:schemeClr val="accent3">
                    <a:lumMod val="60000"/>
                    <a:lumOff val="40000"/>
                  </a:schemeClr>
                </a:solidFill>
              </a:rPr>
              <a:t>Usabilidad</a:t>
            </a:r>
            <a:endParaRPr lang="es-ES_tradnl" sz="1300" b="1" dirty="0">
              <a:solidFill>
                <a:schemeClr val="accent3">
                  <a:lumMod val="60000"/>
                  <a:lumOff val="40000"/>
                </a:schemeClr>
              </a:solidFill>
            </a:endParaRPr>
          </a:p>
          <a:p>
            <a:pPr algn="just"/>
            <a:endParaRPr lang="es-ES_tradnl" sz="1300" dirty="0"/>
          </a:p>
          <a:p>
            <a:pPr algn="just"/>
            <a:r>
              <a:rPr lang="es-ES_tradnl" sz="1300" dirty="0"/>
              <a:t>Un modelo con 70% de exactitud en producción produce mucho más valor que uno con 100% de exactitud que no se puede usar.</a:t>
            </a:r>
          </a:p>
        </p:txBody>
      </p:sp>
      <p:sp>
        <p:nvSpPr>
          <p:cNvPr id="4" name="TextBox 3">
            <a:extLst>
              <a:ext uri="{FF2B5EF4-FFF2-40B4-BE49-F238E27FC236}">
                <a16:creationId xmlns:a16="http://schemas.microsoft.com/office/drawing/2014/main" id="{F28ED426-294F-2ACE-4F10-5867D0A0A289}"/>
              </a:ext>
            </a:extLst>
          </p:cNvPr>
          <p:cNvSpPr txBox="1"/>
          <p:nvPr/>
        </p:nvSpPr>
        <p:spPr>
          <a:xfrm>
            <a:off x="6277603" y="3387013"/>
            <a:ext cx="2569028" cy="1369606"/>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s-ES_tradnl" b="1" dirty="0">
                <a:solidFill>
                  <a:schemeClr val="accent4">
                    <a:lumMod val="60000"/>
                    <a:lumOff val="40000"/>
                  </a:schemeClr>
                </a:solidFill>
              </a:rPr>
              <a:t>Dependencia</a:t>
            </a:r>
            <a:endParaRPr lang="es-ES_tradnl" sz="1300" b="1" dirty="0">
              <a:solidFill>
                <a:schemeClr val="accent4">
                  <a:lumMod val="60000"/>
                  <a:lumOff val="40000"/>
                </a:schemeClr>
              </a:solidFill>
            </a:endParaRPr>
          </a:p>
          <a:p>
            <a:pPr algn="just"/>
            <a:endParaRPr lang="es-ES_tradnl" sz="1300" dirty="0"/>
          </a:p>
          <a:p>
            <a:pPr algn="just"/>
            <a:r>
              <a:rPr lang="es-ES_tradnl" sz="1300" dirty="0"/>
              <a:t>Los modelos en producción requieren mantenimiento para prevenir el </a:t>
            </a:r>
            <a:r>
              <a:rPr lang="es-ES_tradnl" sz="1300" i="1" dirty="0"/>
              <a:t>desvío</a:t>
            </a:r>
            <a:r>
              <a:rPr lang="es-ES_tradnl" sz="1300" dirty="0"/>
              <a:t> en los datos o en el target.</a:t>
            </a:r>
          </a:p>
        </p:txBody>
      </p:sp>
      <p:sp>
        <p:nvSpPr>
          <p:cNvPr id="7" name="TextBox 6">
            <a:extLst>
              <a:ext uri="{FF2B5EF4-FFF2-40B4-BE49-F238E27FC236}">
                <a16:creationId xmlns:a16="http://schemas.microsoft.com/office/drawing/2014/main" id="{3B094B99-92A4-087C-7B33-795B7CA3E506}"/>
              </a:ext>
            </a:extLst>
          </p:cNvPr>
          <p:cNvSpPr txBox="1"/>
          <p:nvPr/>
        </p:nvSpPr>
        <p:spPr>
          <a:xfrm>
            <a:off x="9164278" y="3387013"/>
            <a:ext cx="2569028" cy="1569660"/>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s-ES_tradnl" b="1" dirty="0">
                <a:solidFill>
                  <a:schemeClr val="accent6">
                    <a:lumMod val="60000"/>
                    <a:lumOff val="40000"/>
                  </a:schemeClr>
                </a:solidFill>
              </a:rPr>
              <a:t>Escalabilidad</a:t>
            </a:r>
            <a:endParaRPr lang="es-ES_tradnl" sz="1300" b="1" dirty="0">
              <a:solidFill>
                <a:schemeClr val="accent6">
                  <a:lumMod val="60000"/>
                  <a:lumOff val="40000"/>
                </a:schemeClr>
              </a:solidFill>
            </a:endParaRPr>
          </a:p>
          <a:p>
            <a:pPr algn="just"/>
            <a:endParaRPr lang="es-ES_tradnl" sz="1300" dirty="0"/>
          </a:p>
          <a:p>
            <a:pPr algn="just"/>
            <a:r>
              <a:rPr lang="es-ES_tradnl" sz="1300" dirty="0"/>
              <a:t>El proceso debe ser implementado para que otras personas del equipo lo entiendan, debe ser transparente y replicable.</a:t>
            </a:r>
          </a:p>
        </p:txBody>
      </p:sp>
      <p:pic>
        <p:nvPicPr>
          <p:cNvPr id="17" name="Graphic 16" descr="Production outline">
            <a:extLst>
              <a:ext uri="{FF2B5EF4-FFF2-40B4-BE49-F238E27FC236}">
                <a16:creationId xmlns:a16="http://schemas.microsoft.com/office/drawing/2014/main" id="{C2760C5D-D815-39DC-EAAB-E41E7928D78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77624" y="1989903"/>
            <a:ext cx="1331167" cy="1331167"/>
          </a:xfrm>
          <a:prstGeom prst="rect">
            <a:avLst/>
          </a:prstGeom>
        </p:spPr>
      </p:pic>
      <p:pic>
        <p:nvPicPr>
          <p:cNvPr id="19" name="Graphic 18" descr="Bullseye outline">
            <a:extLst>
              <a:ext uri="{FF2B5EF4-FFF2-40B4-BE49-F238E27FC236}">
                <a16:creationId xmlns:a16="http://schemas.microsoft.com/office/drawing/2014/main" id="{87D5A889-6B72-4904-FD0D-F4DDF4AC6E7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907911" y="1989903"/>
            <a:ext cx="1331166" cy="1331166"/>
          </a:xfrm>
          <a:prstGeom prst="rect">
            <a:avLst/>
          </a:prstGeom>
        </p:spPr>
      </p:pic>
      <p:pic>
        <p:nvPicPr>
          <p:cNvPr id="23" name="Graphic 22" descr="Gears outline">
            <a:extLst>
              <a:ext uri="{FF2B5EF4-FFF2-40B4-BE49-F238E27FC236}">
                <a16:creationId xmlns:a16="http://schemas.microsoft.com/office/drawing/2014/main" id="{ECB0252C-95DB-49AB-0CB8-70FCE08A40B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896534" y="2055848"/>
            <a:ext cx="1331165" cy="1331165"/>
          </a:xfrm>
          <a:prstGeom prst="rect">
            <a:avLst/>
          </a:prstGeom>
        </p:spPr>
      </p:pic>
      <p:pic>
        <p:nvPicPr>
          <p:cNvPr id="25" name="Graphic 24" descr="Bar graph with upward trend outline">
            <a:extLst>
              <a:ext uri="{FF2B5EF4-FFF2-40B4-BE49-F238E27FC236}">
                <a16:creationId xmlns:a16="http://schemas.microsoft.com/office/drawing/2014/main" id="{AA63A0F5-D5F2-CEC8-B64B-49FC419E622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786010" y="2061450"/>
            <a:ext cx="1325563" cy="1325563"/>
          </a:xfrm>
          <a:prstGeom prst="rect">
            <a:avLst/>
          </a:prstGeom>
        </p:spPr>
      </p:pic>
    </p:spTree>
    <p:extLst>
      <p:ext uri="{BB962C8B-B14F-4D97-AF65-F5344CB8AC3E}">
        <p14:creationId xmlns:p14="http://schemas.microsoft.com/office/powerpoint/2010/main" val="21059588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Test de perturbación</a:t>
            </a:r>
          </a:p>
          <a:p>
            <a:pPr marL="0" indent="0">
              <a:buNone/>
            </a:pPr>
            <a:r>
              <a:rPr lang="es-ES_tradnl" sz="2000" dirty="0"/>
              <a:t>Idealmente, las observaciones utilizadas para desarrollar el modelo deberían ser lo más similar a las que se encontrará cuando esté funcionando, pero hay casos que no es posible.</a:t>
            </a:r>
          </a:p>
          <a:p>
            <a:pPr marL="0" indent="0">
              <a:buNone/>
            </a:pPr>
            <a:r>
              <a:rPr lang="es-ES_tradnl" sz="2000" dirty="0"/>
              <a:t>Para tener una idea de cómo será el rendimiento del modelo con dato ruidosos, se puede realizar pequeños cambios en el set de </a:t>
            </a:r>
            <a:r>
              <a:rPr lang="es-ES_tradnl" sz="2000" dirty="0" err="1"/>
              <a:t>testing</a:t>
            </a:r>
            <a:r>
              <a:rPr lang="es-ES_tradnl" sz="2000" dirty="0"/>
              <a:t> para ver como estas perturbaciones afectan el modelo.</a:t>
            </a:r>
          </a:p>
          <a:p>
            <a:pPr marL="0" indent="0">
              <a:buNone/>
            </a:pPr>
            <a:r>
              <a:rPr lang="es-ES_tradnl" sz="2000" dirty="0"/>
              <a:t>Cuando más sensible a perturbaciones es el modelo, más difícil será de mantener, ya que, si el comportamiento de los usuarios varía un poco, el rendimiento puede cambiar significativamente.</a:t>
            </a:r>
          </a:p>
          <a:p>
            <a:pPr marL="0" indent="0">
              <a:buNone/>
            </a:pPr>
            <a:endParaRPr lang="es-ES_tradnl" sz="2000" dirty="0"/>
          </a:p>
          <a:p>
            <a:pPr marL="0" indent="0">
              <a:buNone/>
            </a:pPr>
            <a:endParaRPr lang="es-ES_tradnl" sz="2000" dirty="0"/>
          </a:p>
        </p:txBody>
      </p:sp>
    </p:spTree>
    <p:extLst>
      <p:ext uri="{BB962C8B-B14F-4D97-AF65-F5344CB8AC3E}">
        <p14:creationId xmlns:p14="http://schemas.microsoft.com/office/powerpoint/2010/main" val="3021211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Test de invarianza</a:t>
            </a:r>
          </a:p>
          <a:p>
            <a:pPr marL="0" indent="0">
              <a:buNone/>
            </a:pPr>
            <a:r>
              <a:rPr lang="es-ES_tradnl" sz="2000" dirty="0"/>
              <a:t>Ciertos cambios en las entradas del modelo no deberían generar cambios en la salida del modelo. Principalmente en modelos con datos demográficos. Si esto ocurre, es que hay sesgos en el modelo, el cual puede volver inutilizable al mismo, sin importar que tan bueno sea.</a:t>
            </a:r>
          </a:p>
          <a:p>
            <a:pPr marL="0" indent="0">
              <a:buNone/>
            </a:pPr>
            <a:r>
              <a:rPr lang="es-ES_tradnl" sz="2000" dirty="0"/>
              <a:t>Para evitar estos sesgos, una solución es mantener las entradas iguales, pero cambiar la información sensible para ver si las salidas cambian. </a:t>
            </a:r>
          </a:p>
          <a:p>
            <a:pPr marL="0" indent="0">
              <a:buNone/>
            </a:pPr>
            <a:r>
              <a:rPr lang="es-ES_tradnl" sz="2000" dirty="0"/>
              <a:t>Mejor aún, en primer lugar, se debería excluir la información confidencial de las funciones utilizadas para entrenar el modelo.</a:t>
            </a:r>
          </a:p>
          <a:p>
            <a:pPr marL="0" indent="0">
              <a:buNone/>
            </a:pPr>
            <a:endParaRPr lang="es-ES_tradnl" sz="2000" dirty="0"/>
          </a:p>
        </p:txBody>
      </p:sp>
    </p:spTree>
    <p:extLst>
      <p:ext uri="{BB962C8B-B14F-4D97-AF65-F5344CB8AC3E}">
        <p14:creationId xmlns:p14="http://schemas.microsoft.com/office/powerpoint/2010/main" val="231063459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Test de invarianza</a:t>
            </a:r>
          </a:p>
          <a:p>
            <a:pPr marL="0" indent="0">
              <a:buNone/>
            </a:pPr>
            <a:r>
              <a:rPr lang="es-ES_tradnl" sz="2000" dirty="0"/>
              <a:t>Ciertos cambios en las entradas del modelo no deberían generar cambios en la salida del modelo. Principalmente en modelos con datos demográficos. Si esto ocurre, es que hay sesgos en el modelo, el cual puede volver inutilizable al mismo, sin importar que tan bueno sea.</a:t>
            </a:r>
          </a:p>
          <a:p>
            <a:pPr marL="0" indent="0">
              <a:buNone/>
            </a:pPr>
            <a:r>
              <a:rPr lang="es-ES_tradnl" sz="2000" dirty="0"/>
              <a:t>Para evitar estos sesgos, una solución es mantener las entradas iguales, pero cambiar la información sensible para ver si las salidas cambian. </a:t>
            </a:r>
          </a:p>
          <a:p>
            <a:pPr marL="0" indent="0">
              <a:buNone/>
            </a:pPr>
            <a:r>
              <a:rPr lang="es-ES_tradnl" sz="2000" dirty="0"/>
              <a:t>Mejor aún, en primer lugar, se debería excluir la información confidencial de las funciones utilizadas para entrenar el modelo.</a:t>
            </a:r>
          </a:p>
          <a:p>
            <a:pPr marL="0" indent="0">
              <a:buNone/>
            </a:pPr>
            <a:endParaRPr lang="es-ES_tradnl" sz="2000" dirty="0"/>
          </a:p>
        </p:txBody>
      </p:sp>
      <p:pic>
        <p:nvPicPr>
          <p:cNvPr id="4" name="Picture 3" descr="A screenshot of a cellphone&#10;&#10;Description automatically generated">
            <a:extLst>
              <a:ext uri="{FF2B5EF4-FFF2-40B4-BE49-F238E27FC236}">
                <a16:creationId xmlns:a16="http://schemas.microsoft.com/office/drawing/2014/main" id="{6C529230-A44C-2C78-19EC-2292A7ABB185}"/>
              </a:ext>
            </a:extLst>
          </p:cNvPr>
          <p:cNvPicPr>
            <a:picLocks noChangeAspect="1"/>
          </p:cNvPicPr>
          <p:nvPr/>
        </p:nvPicPr>
        <p:blipFill>
          <a:blip r:embed="rId3"/>
          <a:stretch>
            <a:fillRect/>
          </a:stretch>
        </p:blipFill>
        <p:spPr>
          <a:xfrm>
            <a:off x="4000471" y="1542598"/>
            <a:ext cx="4339186" cy="4949642"/>
          </a:xfrm>
          <a:prstGeom prst="rect">
            <a:avLst/>
          </a:prstGeom>
        </p:spPr>
      </p:pic>
    </p:spTree>
    <p:extLst>
      <p:ext uri="{BB962C8B-B14F-4D97-AF65-F5344CB8AC3E}">
        <p14:creationId xmlns:p14="http://schemas.microsoft.com/office/powerpoint/2010/main" val="240500505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Test de expectativa direccional</a:t>
            </a:r>
          </a:p>
          <a:p>
            <a:pPr marL="0" indent="0">
              <a:buNone/>
            </a:pPr>
            <a:r>
              <a:rPr lang="es-ES_tradnl" sz="2000" dirty="0"/>
              <a:t>Ciertos cambios en las entradas del modelo deberían generar cambios predecibles en la salida del modelo. </a:t>
            </a:r>
          </a:p>
          <a:p>
            <a:pPr marL="0" indent="0">
              <a:buNone/>
            </a:pPr>
            <a:r>
              <a:rPr lang="es-ES_tradnl" sz="2000" dirty="0"/>
              <a:t>Por ejemplo, para un modelo para predecir precios de casas, mantener todo fijo menos incrementar el tamaño del terreno, no debería reducir el precio predicho.</a:t>
            </a:r>
          </a:p>
          <a:p>
            <a:pPr marL="0" indent="0">
              <a:buNone/>
            </a:pPr>
            <a:r>
              <a:rPr lang="es-ES_tradnl" sz="2000" dirty="0"/>
              <a:t>En aquellas cosas que conocemos del problema, un cambio de salida en la dirección contraria a la esperada puede significar que el modelo no está aprendiendo lo correcto.</a:t>
            </a:r>
          </a:p>
          <a:p>
            <a:pPr marL="0" indent="0">
              <a:buNone/>
            </a:pPr>
            <a:endParaRPr lang="es-ES_tradnl" sz="2000" dirty="0"/>
          </a:p>
          <a:p>
            <a:pPr marL="0" indent="0">
              <a:buNone/>
            </a:pPr>
            <a:endParaRPr lang="es-ES_tradnl" sz="2000" dirty="0"/>
          </a:p>
        </p:txBody>
      </p:sp>
    </p:spTree>
    <p:extLst>
      <p:ext uri="{BB962C8B-B14F-4D97-AF65-F5344CB8AC3E}">
        <p14:creationId xmlns:p14="http://schemas.microsoft.com/office/powerpoint/2010/main" val="365991883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Si un modelo hace una predicción de que algo sucederá con una probabilidad del 70%. Lo que esta predicción significa es que de todas las veces que se hace esta predicción, el resultado previsto coincide con el resultado real el 70% de las veces. </a:t>
            </a:r>
          </a:p>
          <a:p>
            <a:pPr marL="0" indent="0">
              <a:buNone/>
            </a:pPr>
            <a:r>
              <a:rPr lang="es-ES_tradnl" sz="2000" dirty="0"/>
              <a:t>Si un modelo predice que el equipo A vencerá al equipo B con un 70% de probabilidad, y de las 1000 veces que estos dos equipos juegan juntos, el equipo A solo gana el 60% de las veces, entonces decimos que este modelo no está calibrado. </a:t>
            </a:r>
          </a:p>
          <a:p>
            <a:pPr marL="0" indent="0">
              <a:buNone/>
            </a:pPr>
            <a:r>
              <a:rPr lang="es-ES_tradnl" sz="2000" dirty="0"/>
              <a:t>Un modelo calibrado </a:t>
            </a:r>
            <a:r>
              <a:rPr lang="es-ES_tradnl" sz="2000" b="1" dirty="0">
                <a:solidFill>
                  <a:schemeClr val="accent1">
                    <a:lumMod val="60000"/>
                    <a:lumOff val="40000"/>
                  </a:schemeClr>
                </a:solidFill>
              </a:rPr>
              <a:t>debería predecir </a:t>
            </a:r>
            <a:r>
              <a:rPr lang="es-ES_tradnl" sz="2000" dirty="0"/>
              <a:t>que el equipo A gana con un 60% de probabilidad.</a:t>
            </a:r>
          </a:p>
          <a:p>
            <a:pPr marL="0" indent="0">
              <a:buNone/>
            </a:pPr>
            <a:endParaRPr lang="es-ES_tradnl" sz="2000" dirty="0"/>
          </a:p>
        </p:txBody>
      </p:sp>
    </p:spTree>
    <p:extLst>
      <p:ext uri="{BB962C8B-B14F-4D97-AF65-F5344CB8AC3E}">
        <p14:creationId xmlns:p14="http://schemas.microsoft.com/office/powerpoint/2010/main" val="82341179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¿Por qué esto es importante?</a:t>
            </a:r>
          </a:p>
          <a:p>
            <a:pPr marL="0" indent="0">
              <a:buNone/>
            </a:pPr>
            <a:r>
              <a:rPr lang="es-ES_tradnl" sz="2000" dirty="0"/>
              <a:t>Supongamos que hay que construir un modelo para predecir la probabilidad de que un usuario haga clic en un anuncio. Dos anuncios A y B.</a:t>
            </a:r>
          </a:p>
          <a:p>
            <a:pPr marL="0" indent="0">
              <a:buNone/>
            </a:pPr>
            <a:r>
              <a:rPr lang="es-ES_tradnl" sz="2000" dirty="0"/>
              <a:t>El modelo construido predice que un usuario hará </a:t>
            </a:r>
            <a:r>
              <a:rPr lang="es-ES_tradnl" sz="2000" dirty="0" err="1"/>
              <a:t>click</a:t>
            </a:r>
            <a:r>
              <a:rPr lang="es-ES_tradnl" sz="2000" dirty="0"/>
              <a:t> un 10% en el anuncio A, y un 8% en el B. </a:t>
            </a:r>
          </a:p>
          <a:p>
            <a:pPr marL="0" indent="0">
              <a:buNone/>
            </a:pPr>
            <a:r>
              <a:rPr lang="es-ES_tradnl" sz="2000" dirty="0"/>
              <a:t>No se necesita calibrar el modelo para saber que el usuario, más probablemente haga </a:t>
            </a:r>
            <a:r>
              <a:rPr lang="es-ES_tradnl" sz="2000" dirty="0" err="1"/>
              <a:t>click</a:t>
            </a:r>
            <a:r>
              <a:rPr lang="es-ES_tradnl" sz="2000" dirty="0"/>
              <a:t> en A, pero sí importa si se quiere predecir cuantos </a:t>
            </a:r>
            <a:r>
              <a:rPr lang="es-ES_tradnl" sz="2000" dirty="0" err="1"/>
              <a:t>clicks</a:t>
            </a:r>
            <a:r>
              <a:rPr lang="es-ES_tradnl" sz="2000" dirty="0"/>
              <a:t> se obtendrían en total. </a:t>
            </a:r>
          </a:p>
          <a:p>
            <a:pPr marL="0" indent="0">
              <a:buNone/>
            </a:pPr>
            <a:r>
              <a:rPr lang="es-ES_tradnl" sz="2000" dirty="0"/>
              <a:t>Si el modelo predice que un usuario hará </a:t>
            </a:r>
            <a:r>
              <a:rPr lang="es-ES_tradnl" sz="2000" dirty="0" err="1"/>
              <a:t>click</a:t>
            </a:r>
            <a:r>
              <a:rPr lang="es-ES_tradnl" sz="2000" dirty="0"/>
              <a:t> en A con un 10% de probabilidad, pero en realidad lo hace un 5%, el número estimado estuvo muy equivocado. </a:t>
            </a:r>
          </a:p>
        </p:txBody>
      </p:sp>
    </p:spTree>
    <p:extLst>
      <p:ext uri="{BB962C8B-B14F-4D97-AF65-F5344CB8AC3E}">
        <p14:creationId xmlns:p14="http://schemas.microsoft.com/office/powerpoint/2010/main" val="29957984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Para medir la calibración del modelo, un método simple es contar el número de veces que el modelo tiene una salida A y la frecuencia B de que la predicción fue correcta y luego se grafica A vs. B. Un modelo perfectamente calibrado, A y B es igual en cada parte.</a:t>
            </a:r>
          </a:p>
          <a:p>
            <a:pPr marL="0" indent="0">
              <a:buNone/>
            </a:pPr>
            <a:r>
              <a:rPr lang="es-ES_tradnl" sz="2000" dirty="0"/>
              <a:t>En </a:t>
            </a:r>
            <a:r>
              <a:rPr lang="es-ES_tradnl" sz="2000" b="1" dirty="0" err="1">
                <a:solidFill>
                  <a:schemeClr val="accent1">
                    <a:lumMod val="60000"/>
                    <a:lumOff val="40000"/>
                  </a:schemeClr>
                </a:solidFill>
              </a:rPr>
              <a:t>scikit</a:t>
            </a:r>
            <a:r>
              <a:rPr lang="es-ES_tradnl" sz="2000" b="1" dirty="0">
                <a:solidFill>
                  <a:schemeClr val="accent1">
                    <a:lumMod val="60000"/>
                    <a:lumOff val="40000"/>
                  </a:schemeClr>
                </a:solidFill>
              </a:rPr>
              <a:t>—</a:t>
            </a:r>
            <a:r>
              <a:rPr lang="es-ES_tradnl" sz="2000" b="1" dirty="0" err="1">
                <a:solidFill>
                  <a:schemeClr val="accent1">
                    <a:lumMod val="60000"/>
                    <a:lumOff val="40000"/>
                  </a:schemeClr>
                </a:solidFill>
              </a:rPr>
              <a:t>learn</a:t>
            </a:r>
            <a:r>
              <a:rPr lang="es-ES_tradnl" sz="2000" dirty="0"/>
              <a:t>, se puede graficar la curva de calibración de un clasificador binario con el método </a:t>
            </a:r>
            <a:r>
              <a:rPr lang="es-ES_tradnl" sz="2000" b="1" dirty="0" err="1">
                <a:solidFill>
                  <a:schemeClr val="accent1">
                    <a:lumMod val="60000"/>
                    <a:lumOff val="40000"/>
                  </a:schemeClr>
                </a:solidFill>
                <a:hlinkClick r:id="rId3"/>
              </a:rPr>
              <a:t>sklearn.calibration.calibration_curve</a:t>
            </a:r>
            <a:r>
              <a:rPr lang="es-ES_tradnl" sz="2000" dirty="0"/>
              <a:t>.</a:t>
            </a:r>
          </a:p>
        </p:txBody>
      </p:sp>
    </p:spTree>
    <p:extLst>
      <p:ext uri="{BB962C8B-B14F-4D97-AF65-F5344CB8AC3E}">
        <p14:creationId xmlns:p14="http://schemas.microsoft.com/office/powerpoint/2010/main" val="384900561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Para medir la calibración del modelo, un método simple es contar el número de veces que el modelo tiene una salida A y la frecuencia B de que la predicción fue correcta y luego se grafica A vs. B. Un modelo perfectamente calibrado, A y B es igual en cada parte.</a:t>
            </a:r>
          </a:p>
          <a:p>
            <a:pPr marL="0" indent="0">
              <a:buNone/>
            </a:pPr>
            <a:r>
              <a:rPr lang="es-ES_tradnl" sz="2000" dirty="0"/>
              <a:t>En </a:t>
            </a:r>
            <a:r>
              <a:rPr lang="es-ES_tradnl" sz="2000" b="1" dirty="0" err="1">
                <a:solidFill>
                  <a:schemeClr val="accent1">
                    <a:lumMod val="60000"/>
                    <a:lumOff val="40000"/>
                  </a:schemeClr>
                </a:solidFill>
              </a:rPr>
              <a:t>scikit</a:t>
            </a:r>
            <a:r>
              <a:rPr lang="es-ES_tradnl" sz="2000" b="1" dirty="0">
                <a:solidFill>
                  <a:schemeClr val="accent1">
                    <a:lumMod val="60000"/>
                    <a:lumOff val="40000"/>
                  </a:schemeClr>
                </a:solidFill>
              </a:rPr>
              <a:t>—</a:t>
            </a:r>
            <a:r>
              <a:rPr lang="es-ES_tradnl" sz="2000" b="1" dirty="0" err="1">
                <a:solidFill>
                  <a:schemeClr val="accent1">
                    <a:lumMod val="60000"/>
                    <a:lumOff val="40000"/>
                  </a:schemeClr>
                </a:solidFill>
              </a:rPr>
              <a:t>learn</a:t>
            </a:r>
            <a:r>
              <a:rPr lang="es-ES_tradnl" sz="2000" dirty="0"/>
              <a:t>, se puede graficar la curva de calibración de un clasificador binario con el método </a:t>
            </a:r>
            <a:r>
              <a:rPr lang="es-ES_tradnl" sz="2000" b="1" dirty="0" err="1">
                <a:solidFill>
                  <a:schemeClr val="accent1">
                    <a:lumMod val="60000"/>
                    <a:lumOff val="40000"/>
                  </a:schemeClr>
                </a:solidFill>
              </a:rPr>
              <a:t>sklearn.calibration.calibration_curve</a:t>
            </a:r>
            <a:r>
              <a:rPr lang="es-ES_tradnl" sz="2000" dirty="0"/>
              <a:t>.</a:t>
            </a:r>
          </a:p>
        </p:txBody>
      </p:sp>
      <p:pic>
        <p:nvPicPr>
          <p:cNvPr id="7" name="Picture 6" descr="A graph of different colored lines&#10;&#10;Description automatically generated">
            <a:extLst>
              <a:ext uri="{FF2B5EF4-FFF2-40B4-BE49-F238E27FC236}">
                <a16:creationId xmlns:a16="http://schemas.microsoft.com/office/drawing/2014/main" id="{CCB6495C-F2EB-B090-8770-C41A763F9602}"/>
              </a:ext>
            </a:extLst>
          </p:cNvPr>
          <p:cNvPicPr>
            <a:picLocks noChangeAspect="1"/>
          </p:cNvPicPr>
          <p:nvPr/>
        </p:nvPicPr>
        <p:blipFill rotWithShape="1">
          <a:blip r:embed="rId3"/>
          <a:srcRect b="50000"/>
          <a:stretch/>
        </p:blipFill>
        <p:spPr>
          <a:xfrm>
            <a:off x="1721429" y="1962784"/>
            <a:ext cx="8749142" cy="4374571"/>
          </a:xfrm>
          <a:prstGeom prst="rect">
            <a:avLst/>
          </a:prstGeom>
        </p:spPr>
      </p:pic>
    </p:spTree>
    <p:extLst>
      <p:ext uri="{BB962C8B-B14F-4D97-AF65-F5344CB8AC3E}">
        <p14:creationId xmlns:p14="http://schemas.microsoft.com/office/powerpoint/2010/main" val="290951268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Hay dos técnicas que se utilizan a menudo para calibrar un modelo binario: </a:t>
            </a:r>
            <a:r>
              <a:rPr lang="es-ES_tradnl" sz="2000" b="1" dirty="0">
                <a:solidFill>
                  <a:schemeClr val="accent5"/>
                </a:solidFill>
              </a:rPr>
              <a:t>escalamiento de Platt</a:t>
            </a:r>
            <a:r>
              <a:rPr lang="es-ES_tradnl" sz="2000" dirty="0"/>
              <a:t> y </a:t>
            </a:r>
            <a:r>
              <a:rPr lang="es-ES_tradnl" sz="2000" b="1" dirty="0">
                <a:solidFill>
                  <a:schemeClr val="accent3"/>
                </a:solidFill>
              </a:rPr>
              <a:t>regresión isotónica</a:t>
            </a:r>
            <a:r>
              <a:rPr lang="es-ES_tradnl" sz="2000" dirty="0"/>
              <a:t>. Ambos están implementados en </a:t>
            </a:r>
            <a:r>
              <a:rPr lang="es-ES_tradnl" sz="2000" b="1" dirty="0" err="1">
                <a:solidFill>
                  <a:schemeClr val="accent1">
                    <a:lumMod val="60000"/>
                    <a:lumOff val="40000"/>
                  </a:schemeClr>
                </a:solidFill>
              </a:rPr>
              <a:t>scikit-learn</a:t>
            </a:r>
            <a:r>
              <a:rPr lang="es-ES_tradnl" sz="2000" dirty="0"/>
              <a:t> con </a:t>
            </a:r>
            <a:r>
              <a:rPr lang="es-ES_tradnl" sz="2000" b="1" dirty="0">
                <a:solidFill>
                  <a:schemeClr val="accent1">
                    <a:lumMod val="60000"/>
                    <a:lumOff val="40000"/>
                  </a:schemeClr>
                </a:solidFill>
                <a:hlinkClick r:id="rId3"/>
              </a:rPr>
              <a:t>sklearn.calibration.CalibratedClassifierCV</a:t>
            </a:r>
            <a:r>
              <a:rPr lang="es-ES_tradnl" sz="2000" dirty="0"/>
              <a:t>. </a:t>
            </a:r>
          </a:p>
          <a:p>
            <a:pPr marL="0" indent="0">
              <a:buNone/>
            </a:pPr>
            <a:r>
              <a:rPr lang="es-ES_tradnl" sz="2000" dirty="0"/>
              <a:t>Estos métodos no solo calibran el modelo, sino que además permite obtener salidas de probabilidad en modelos que no tienen ese tipo de salida (escalamiento de Platt únicamente).</a:t>
            </a:r>
          </a:p>
          <a:p>
            <a:pPr marL="0" indent="0">
              <a:buNone/>
            </a:pPr>
            <a:r>
              <a:rPr lang="es-ES_tradnl" sz="2000" dirty="0"/>
              <a:t>Esto se hace con un </a:t>
            </a:r>
            <a:r>
              <a:rPr lang="es-ES_tradnl" sz="2000" dirty="0" err="1"/>
              <a:t>dataset</a:t>
            </a:r>
            <a:r>
              <a:rPr lang="es-ES_tradnl" sz="2000" dirty="0"/>
              <a:t> independiente al de entrenamiento, ya que, si se usa, el clasificador va a quedar sesgado fuertemente para los valores de entrenamiento.</a:t>
            </a:r>
          </a:p>
          <a:p>
            <a:pPr marL="0" indent="0">
              <a:buNone/>
            </a:pPr>
            <a:endParaRPr lang="es-ES_tradnl" sz="2000" dirty="0"/>
          </a:p>
          <a:p>
            <a:pPr marL="0" indent="0">
              <a:buNone/>
            </a:pPr>
            <a:endParaRPr lang="es-ES_tradnl" sz="2000" dirty="0"/>
          </a:p>
        </p:txBody>
      </p:sp>
    </p:spTree>
    <p:extLst>
      <p:ext uri="{BB962C8B-B14F-4D97-AF65-F5344CB8AC3E}">
        <p14:creationId xmlns:p14="http://schemas.microsoft.com/office/powerpoint/2010/main" val="317276666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59</a:t>
            </a:fld>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Escalamiento de Platt produce estimaciones de probabilidad usando la siguiente estimación:</a:t>
                </a:r>
              </a:p>
              <a:p>
                <a:pPr marL="0" indent="0">
                  <a:buNone/>
                </a:pPr>
                <a:endParaRPr lang="es-ES_tradnl" sz="2000" dirty="0"/>
              </a:p>
              <a:p>
                <a:pPr marL="0" indent="0">
                  <a:buNone/>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𝑃</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𝑦</m:t>
                          </m:r>
                          <m:r>
                            <a:rPr lang="en-US" sz="2000" b="0" i="1" smtClean="0">
                              <a:latin typeface="Cambria Math" panose="02040503050406030204" pitchFamily="18" charset="0"/>
                            </a:rPr>
                            <m:t>=1</m:t>
                          </m:r>
                        </m:e>
                        <m:e>
                          <m:r>
                            <a:rPr lang="en-US" sz="2000" b="0" i="1" smtClean="0">
                              <a:latin typeface="Cambria Math" panose="02040503050406030204" pitchFamily="18" charset="0"/>
                            </a:rPr>
                            <m:t>𝑥</m:t>
                          </m:r>
                        </m:e>
                      </m:d>
                      <m:r>
                        <a:rPr lang="en-US" sz="2000" b="0" i="1" smtClean="0">
                          <a:latin typeface="Cambria Math" panose="02040503050406030204" pitchFamily="18" charset="0"/>
                        </a:rPr>
                        <m:t>=</m:t>
                      </m:r>
                      <m:f>
                        <m:fPr>
                          <m:ctrlPr>
                            <a:rPr lang="en-US" sz="2000" b="0" i="1" smtClean="0">
                              <a:latin typeface="Cambria Math" panose="02040503050406030204" pitchFamily="18" charset="0"/>
                            </a:rPr>
                          </m:ctrlPr>
                        </m:fPr>
                        <m:num>
                          <m:r>
                            <a:rPr lang="en-US" sz="2000" b="0" i="1" smtClean="0">
                              <a:latin typeface="Cambria Math" panose="02040503050406030204" pitchFamily="18" charset="0"/>
                            </a:rPr>
                            <m:t>1</m:t>
                          </m:r>
                        </m:num>
                        <m:den>
                          <m:r>
                            <a:rPr lang="en-US" sz="2000" b="0" i="1" smtClean="0">
                              <a:latin typeface="Cambria Math" panose="02040503050406030204" pitchFamily="18" charset="0"/>
                            </a:rPr>
                            <m:t>1+</m:t>
                          </m:r>
                          <m:r>
                            <m:rPr>
                              <m:sty m:val="p"/>
                            </m:rPr>
                            <a:rPr lang="en-US" sz="2000" b="0" i="0" smtClean="0">
                              <a:latin typeface="Cambria Math" panose="02040503050406030204" pitchFamily="18" charset="0"/>
                            </a:rPr>
                            <m:t>exp</m:t>
                          </m:r>
                          <m:r>
                            <a:rPr lang="en-US" sz="2000" b="0" i="1" smtClean="0">
                              <a:latin typeface="Cambria Math" panose="02040503050406030204" pitchFamily="18" charset="0"/>
                            </a:rPr>
                            <m:t>⁡(</m:t>
                          </m:r>
                          <m:r>
                            <a:rPr lang="en-US" sz="2000" b="0" i="1" smtClean="0">
                              <a:latin typeface="Cambria Math" panose="02040503050406030204" pitchFamily="18" charset="0"/>
                            </a:rPr>
                            <m:t>𝐴</m:t>
                          </m:r>
                          <m:r>
                            <a:rPr lang="en-US" sz="2000" b="0" i="1" smtClean="0">
                              <a:latin typeface="Cambria Math" panose="02040503050406030204" pitchFamily="18" charset="0"/>
                            </a:rPr>
                            <m:t> </m:t>
                          </m:r>
                          <m:r>
                            <a:rPr lang="en-US" sz="2000" b="0" i="1" smtClean="0">
                              <a:latin typeface="Cambria Math" panose="02040503050406030204" pitchFamily="18" charset="0"/>
                            </a:rPr>
                            <m:t>𝑓</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𝑥</m:t>
                              </m:r>
                            </m:e>
                          </m:d>
                          <m:r>
                            <a:rPr lang="en-US" sz="2000" b="0" i="1" smtClean="0">
                              <a:latin typeface="Cambria Math" panose="02040503050406030204" pitchFamily="18" charset="0"/>
                            </a:rPr>
                            <m:t>+</m:t>
                          </m:r>
                          <m:r>
                            <a:rPr lang="en-US" sz="2000" b="0" i="1" smtClean="0">
                              <a:latin typeface="Cambria Math" panose="02040503050406030204" pitchFamily="18" charset="0"/>
                            </a:rPr>
                            <m:t>𝐵</m:t>
                          </m:r>
                          <m:r>
                            <a:rPr lang="en-US" sz="2000" b="0" i="1" smtClean="0">
                              <a:latin typeface="Cambria Math" panose="02040503050406030204" pitchFamily="18" charset="0"/>
                            </a:rPr>
                            <m:t>)</m:t>
                          </m:r>
                        </m:den>
                      </m:f>
                    </m:oMath>
                  </m:oMathPara>
                </a14:m>
                <a:endParaRPr lang="es-ES_tradnl" sz="2000" dirty="0"/>
              </a:p>
              <a:p>
                <a:pPr marL="0" indent="0">
                  <a:buNone/>
                </a:pPr>
                <a:endParaRPr lang="es-ES_tradnl" sz="2000" dirty="0"/>
              </a:p>
              <a:p>
                <a:pPr marL="0" indent="0">
                  <a:buNone/>
                </a:pPr>
                <a:r>
                  <a:rPr lang="es-ES_tradnl" sz="2000" dirty="0"/>
                  <a:t>Es decir, usa una regresión logística, donde A y B son parámetros que el algoritmo aprende.</a:t>
                </a:r>
              </a:p>
              <a:p>
                <a:pPr marL="0" indent="0">
                  <a:buNone/>
                </a:pPr>
                <a:r>
                  <a:rPr lang="es-ES_tradnl" sz="2000" dirty="0"/>
                  <a:t>Los parámetros A y B se estiman usando máxima verosimilitud. </a:t>
                </a:r>
              </a:p>
            </p:txBody>
          </p:sp>
        </mc:Choice>
        <mc:Fallback xmlns="">
          <p:sp>
            <p:nvSpPr>
              <p:cNvPr id="3" name="Content Placeholder 2">
                <a:extLst>
                  <a:ext uri="{FF2B5EF4-FFF2-40B4-BE49-F238E27FC236}">
                    <a16:creationId xmlns:a16="http://schemas.microsoft.com/office/drawing/2014/main" id="{EC244B49-3262-94B7-18E5-786A4D24B3F2}"/>
                  </a:ext>
                </a:extLst>
              </p:cNvPr>
              <p:cNvSpPr>
                <a:spLocks noGrp="1" noRot="1" noChangeAspect="1" noMove="1" noResize="1" noEditPoints="1" noAdjustHandles="1" noChangeArrowheads="1" noChangeShapeType="1" noTextEdit="1"/>
              </p:cNvSpPr>
              <p:nvPr>
                <p:ph idx="1"/>
              </p:nvPr>
            </p:nvSpPr>
            <p:spPr>
              <a:xfrm>
                <a:off x="458694" y="1949450"/>
                <a:ext cx="11274612" cy="4195763"/>
              </a:xfrm>
              <a:blipFill>
                <a:blip r:embed="rId3"/>
                <a:stretch>
                  <a:fillRect l="-562" t="-604"/>
                </a:stretch>
              </a:blipFill>
            </p:spPr>
            <p:txBody>
              <a:bodyPr/>
              <a:lstStyle/>
              <a:p>
                <a:r>
                  <a:rPr lang="es-ES_tradnl">
                    <a:noFill/>
                  </a:rPr>
                  <a:t> </a:t>
                </a:r>
              </a:p>
            </p:txBody>
          </p:sp>
        </mc:Fallback>
      </mc:AlternateContent>
    </p:spTree>
    <p:extLst>
      <p:ext uri="{BB962C8B-B14F-4D97-AF65-F5344CB8AC3E}">
        <p14:creationId xmlns:p14="http://schemas.microsoft.com/office/powerpoint/2010/main" val="3451493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C1DC6E-B4E9-73A4-29DD-E26C73012A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6E8175-FA08-D341-0A5D-85D53189BC4E}"/>
              </a:ext>
            </a:extLst>
          </p:cNvPr>
          <p:cNvSpPr>
            <a:spLocks noGrp="1"/>
          </p:cNvSpPr>
          <p:nvPr>
            <p:ph type="title"/>
          </p:nvPr>
        </p:nvSpPr>
        <p:spPr/>
        <p:txBody>
          <a:bodyPr>
            <a:normAutofit fontScale="90000"/>
          </a:bodyPr>
          <a:lstStyle/>
          <a:p>
            <a:r>
              <a:rPr lang="es-ES_tradnl" dirty="0"/>
              <a:t>Pipelines/flujos de trabajo reproducibles dentro de ML</a:t>
            </a:r>
          </a:p>
        </p:txBody>
      </p:sp>
      <p:sp>
        <p:nvSpPr>
          <p:cNvPr id="5" name="Footer Placeholder 4">
            <a:extLst>
              <a:ext uri="{FF2B5EF4-FFF2-40B4-BE49-F238E27FC236}">
                <a16:creationId xmlns:a16="http://schemas.microsoft.com/office/drawing/2014/main" id="{3F96D257-1CFB-80EA-810C-147FE511AB8E}"/>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14A48F9B-7E01-962C-CAC1-06E21A115C86}"/>
              </a:ext>
            </a:extLst>
          </p:cNvPr>
          <p:cNvSpPr>
            <a:spLocks noGrp="1"/>
          </p:cNvSpPr>
          <p:nvPr>
            <p:ph type="sldNum" sz="quarter" idx="12"/>
          </p:nvPr>
        </p:nvSpPr>
        <p:spPr/>
        <p:txBody>
          <a:bodyPr/>
          <a:lstStyle/>
          <a:p>
            <a:fld id="{73B850FF-6169-4056-8077-06FFA93A5366}" type="slidenum">
              <a:rPr lang="en-US" sz="1400" smtClean="0"/>
              <a:t>6</a:t>
            </a:fld>
            <a:endParaRPr lang="en-US" dirty="0"/>
          </a:p>
        </p:txBody>
      </p:sp>
      <p:sp>
        <p:nvSpPr>
          <p:cNvPr id="4" name="TextBox 3">
            <a:extLst>
              <a:ext uri="{FF2B5EF4-FFF2-40B4-BE49-F238E27FC236}">
                <a16:creationId xmlns:a16="http://schemas.microsoft.com/office/drawing/2014/main" id="{63BFF761-A3DF-447D-A945-F2E1DE51972B}"/>
              </a:ext>
            </a:extLst>
          </p:cNvPr>
          <p:cNvSpPr txBox="1"/>
          <p:nvPr/>
        </p:nvSpPr>
        <p:spPr>
          <a:xfrm>
            <a:off x="458694" y="1936575"/>
            <a:ext cx="7099102" cy="280076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s-ES_tradnl" sz="2000" b="1" dirty="0">
                <a:solidFill>
                  <a:schemeClr val="accent6">
                    <a:lumMod val="60000"/>
                    <a:lumOff val="40000"/>
                  </a:schemeClr>
                </a:solidFill>
              </a:rPr>
              <a:t>¿Qué es un pipeline?</a:t>
            </a:r>
            <a:endParaRPr lang="es-ES_tradnl" sz="1400" b="1" dirty="0">
              <a:solidFill>
                <a:schemeClr val="accent6">
                  <a:lumMod val="60000"/>
                  <a:lumOff val="40000"/>
                </a:schemeClr>
              </a:solidFill>
            </a:endParaRPr>
          </a:p>
          <a:p>
            <a:pPr algn="just"/>
            <a:endParaRPr lang="es-ES_tradnl" sz="1200" dirty="0"/>
          </a:p>
          <a:p>
            <a:pPr algn="just"/>
            <a:r>
              <a:rPr lang="es-ES_tradnl" sz="1600" dirty="0"/>
              <a:t>Un pipeline de datos es una construcción lógica que representa un proceso dividido en fases. </a:t>
            </a:r>
          </a:p>
          <a:p>
            <a:pPr algn="just"/>
            <a:endParaRPr lang="es-ES_tradnl" sz="1600" dirty="0"/>
          </a:p>
          <a:p>
            <a:pPr algn="just"/>
            <a:r>
              <a:rPr lang="es-ES_tradnl" sz="1600" dirty="0"/>
              <a:t>Los pipelines de datos se caracterizan por definir el conjunto de pasos o fases y las tecnologías involucradas en un proceso de movimiento o procesamiento de datos.</a:t>
            </a:r>
          </a:p>
          <a:p>
            <a:pPr algn="just"/>
            <a:endParaRPr lang="es-ES_tradnl" sz="1600" dirty="0"/>
          </a:p>
          <a:p>
            <a:pPr algn="just"/>
            <a:r>
              <a:rPr lang="es-ES_tradnl" sz="1600" dirty="0"/>
              <a:t>Esto nos permite encapsular el código, hacerlo más legible, más ordenado, estandarizar y automatizar los procesos, entre otros beneficios.</a:t>
            </a:r>
          </a:p>
        </p:txBody>
      </p:sp>
      <p:pic>
        <p:nvPicPr>
          <p:cNvPr id="9" name="Picture 8" descr="Piping in a building in blue tone color">
            <a:extLst>
              <a:ext uri="{FF2B5EF4-FFF2-40B4-BE49-F238E27FC236}">
                <a16:creationId xmlns:a16="http://schemas.microsoft.com/office/drawing/2014/main" id="{0C10DBD3-0739-7C32-B47E-10E97BE83A4B}"/>
              </a:ext>
            </a:extLst>
          </p:cNvPr>
          <p:cNvPicPr>
            <a:picLocks noChangeAspect="1"/>
          </p:cNvPicPr>
          <p:nvPr/>
        </p:nvPicPr>
        <p:blipFill rotWithShape="1">
          <a:blip r:embed="rId2"/>
          <a:srcRect l="21233" r="20314"/>
          <a:stretch/>
        </p:blipFill>
        <p:spPr>
          <a:xfrm>
            <a:off x="7893698" y="1936575"/>
            <a:ext cx="3694922" cy="4214651"/>
          </a:xfrm>
          <a:prstGeom prst="rect">
            <a:avLst/>
          </a:prstGeom>
        </p:spPr>
      </p:pic>
      <p:sp>
        <p:nvSpPr>
          <p:cNvPr id="10" name="Rectangle 9">
            <a:extLst>
              <a:ext uri="{FF2B5EF4-FFF2-40B4-BE49-F238E27FC236}">
                <a16:creationId xmlns:a16="http://schemas.microsoft.com/office/drawing/2014/main" id="{C7AC3DD0-7119-51D5-129D-D61EC63E75DD}"/>
              </a:ext>
            </a:extLst>
          </p:cNvPr>
          <p:cNvSpPr/>
          <p:nvPr/>
        </p:nvSpPr>
        <p:spPr>
          <a:xfrm>
            <a:off x="531037" y="4840277"/>
            <a:ext cx="6954416" cy="898049"/>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600" dirty="0"/>
              <a:t>Los pipelines de Machine </a:t>
            </a:r>
            <a:r>
              <a:rPr lang="es-ES_tradnl" sz="1600" dirty="0" err="1"/>
              <a:t>Learning</a:t>
            </a:r>
            <a:r>
              <a:rPr lang="es-ES_tradnl" sz="1600" dirty="0"/>
              <a:t> permiten a los equipos de datos iterar rápidamente sobre diferentes modelos y</a:t>
            </a:r>
          </a:p>
          <a:p>
            <a:pPr algn="ctr"/>
            <a:r>
              <a:rPr lang="es-ES_tradnl" sz="1600" dirty="0"/>
              <a:t>ajustes y mejorar continuamente el rendimiento del modelo.</a:t>
            </a:r>
          </a:p>
        </p:txBody>
      </p:sp>
      <p:sp>
        <p:nvSpPr>
          <p:cNvPr id="11" name="TextBox 10">
            <a:extLst>
              <a:ext uri="{FF2B5EF4-FFF2-40B4-BE49-F238E27FC236}">
                <a16:creationId xmlns:a16="http://schemas.microsoft.com/office/drawing/2014/main" id="{A0445867-E5B5-6177-A908-1DFD4DB56327}"/>
              </a:ext>
            </a:extLst>
          </p:cNvPr>
          <p:cNvSpPr txBox="1"/>
          <p:nvPr/>
        </p:nvSpPr>
        <p:spPr>
          <a:xfrm>
            <a:off x="458694" y="5813268"/>
            <a:ext cx="7099102" cy="584775"/>
          </a:xfrm>
          <a:prstGeom prst="rect">
            <a:avLst/>
          </a:prstGeom>
          <a:noFill/>
        </p:spPr>
        <p:txBody>
          <a:bodyPr wrap="square" rtlCol="0">
            <a:spAutoFit/>
          </a:bodyPr>
          <a:lstStyle/>
          <a:p>
            <a:r>
              <a:rPr lang="es-ES_tradnl" sz="1600" dirty="0"/>
              <a:t>Los pipelines están conformados por </a:t>
            </a:r>
            <a:r>
              <a:rPr lang="es-ES_tradnl" sz="1600" b="1" dirty="0">
                <a:solidFill>
                  <a:schemeClr val="accent1">
                    <a:lumMod val="60000"/>
                    <a:lumOff val="40000"/>
                  </a:schemeClr>
                </a:solidFill>
              </a:rPr>
              <a:t>componentes</a:t>
            </a:r>
            <a:r>
              <a:rPr lang="es-ES_tradnl" sz="1600" dirty="0"/>
              <a:t> y por </a:t>
            </a:r>
            <a:r>
              <a:rPr lang="es-ES_tradnl" sz="1600" b="1" dirty="0">
                <a:solidFill>
                  <a:schemeClr val="accent2">
                    <a:lumMod val="60000"/>
                    <a:lumOff val="40000"/>
                  </a:schemeClr>
                </a:solidFill>
              </a:rPr>
              <a:t>artefactos</a:t>
            </a:r>
            <a:r>
              <a:rPr lang="es-ES_tradnl" sz="1600" dirty="0"/>
              <a:t> (</a:t>
            </a:r>
            <a:r>
              <a:rPr lang="es-ES_tradnl" sz="1600" dirty="0" err="1"/>
              <a:t>artifacts</a:t>
            </a:r>
            <a:r>
              <a:rPr lang="es-ES_tradnl" sz="1600" dirty="0"/>
              <a:t>).</a:t>
            </a:r>
          </a:p>
        </p:txBody>
      </p:sp>
    </p:spTree>
    <p:extLst>
      <p:ext uri="{BB962C8B-B14F-4D97-AF65-F5344CB8AC3E}">
        <p14:creationId xmlns:p14="http://schemas.microsoft.com/office/powerpoint/2010/main" val="269695850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60</a:t>
            </a:fld>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fontScale="92500"/>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En cambio, la </a:t>
                </a:r>
                <a:r>
                  <a:rPr lang="es-ES_tradnl" sz="2000" b="1" dirty="0">
                    <a:solidFill>
                      <a:schemeClr val="accent3"/>
                    </a:solidFill>
                  </a:rPr>
                  <a:t>regresión isotónica </a:t>
                </a:r>
                <a:r>
                  <a:rPr lang="es-ES_tradnl" sz="2000" dirty="0"/>
                  <a:t>produce una función no decreciente tan cercana al set de calibración posible. Es decir, mantiene que </a:t>
                </a:r>
                <a14:m>
                  <m:oMath xmlns:m="http://schemas.openxmlformats.org/officeDocument/2006/math">
                    <m:sSub>
                      <m:sSubPr>
                        <m:ctrlPr>
                          <a:rPr lang="es-ES_tradnl" sz="2000" i="1" smtClean="0">
                            <a:latin typeface="Cambria Math" panose="02040503050406030204" pitchFamily="18" charset="0"/>
                          </a:rPr>
                        </m:ctrlPr>
                      </m:sSubPr>
                      <m:e>
                        <m:acc>
                          <m:accPr>
                            <m:chr m:val="̂"/>
                            <m:ctrlPr>
                              <a:rPr lang="es-ES_tradnl" sz="2000" i="1" smtClean="0">
                                <a:latin typeface="Cambria Math" panose="02040503050406030204" pitchFamily="18" charset="0"/>
                              </a:rPr>
                            </m:ctrlPr>
                          </m:accPr>
                          <m:e>
                            <m:r>
                              <a:rPr lang="en-US" sz="2000" b="0" i="1" smtClean="0">
                                <a:latin typeface="Cambria Math" panose="02040503050406030204" pitchFamily="18" charset="0"/>
                              </a:rPr>
                              <m:t>𝑦</m:t>
                            </m:r>
                          </m:e>
                        </m:acc>
                      </m:e>
                      <m:sub>
                        <m:r>
                          <a:rPr lang="en-US" sz="2000" b="0" i="1" smtClean="0">
                            <a:latin typeface="Cambria Math" panose="02040503050406030204" pitchFamily="18" charset="0"/>
                          </a:rPr>
                          <m:t>𝑖</m:t>
                        </m:r>
                      </m:sub>
                    </m:sSub>
                    <m:r>
                      <a:rPr lang="en-US" sz="2000" b="0" i="1" smtClean="0">
                        <a:latin typeface="Cambria Math" panose="02040503050406030204" pitchFamily="18" charset="0"/>
                      </a:rPr>
                      <m:t>&lt;</m:t>
                    </m:r>
                    <m:sSub>
                      <m:sSubPr>
                        <m:ctrlPr>
                          <a:rPr lang="es-ES_tradnl" sz="2000" i="1">
                            <a:latin typeface="Cambria Math" panose="02040503050406030204" pitchFamily="18" charset="0"/>
                          </a:rPr>
                        </m:ctrlPr>
                      </m:sSubPr>
                      <m:e>
                        <m:acc>
                          <m:accPr>
                            <m:chr m:val="̂"/>
                            <m:ctrlPr>
                              <a:rPr lang="es-ES_tradnl" sz="2000" i="1">
                                <a:latin typeface="Cambria Math" panose="02040503050406030204" pitchFamily="18" charset="0"/>
                              </a:rPr>
                            </m:ctrlPr>
                          </m:accPr>
                          <m:e>
                            <m:r>
                              <a:rPr lang="en-US" sz="2000" i="1">
                                <a:latin typeface="Cambria Math" panose="02040503050406030204" pitchFamily="18" charset="0"/>
                              </a:rPr>
                              <m:t>𝑦</m:t>
                            </m:r>
                          </m:e>
                        </m:acc>
                      </m:e>
                      <m:sub>
                        <m:r>
                          <a:rPr lang="en-US" sz="2000" b="0" i="1" smtClean="0">
                            <a:latin typeface="Cambria Math" panose="02040503050406030204" pitchFamily="18" charset="0"/>
                          </a:rPr>
                          <m:t>𝑗</m:t>
                        </m:r>
                      </m:sub>
                    </m:sSub>
                  </m:oMath>
                </a14:m>
                <a:r>
                  <a:rPr lang="es-ES_tradnl" sz="2000" dirty="0"/>
                  <a:t> si </a:t>
                </a:r>
                <a14:m>
                  <m:oMath xmlns:m="http://schemas.openxmlformats.org/officeDocument/2006/math">
                    <m:sSub>
                      <m:sSubPr>
                        <m:ctrlPr>
                          <a:rPr lang="es-ES_tradnl" sz="2000" i="1">
                            <a:latin typeface="Cambria Math" panose="02040503050406030204" pitchFamily="18" charset="0"/>
                          </a:rPr>
                        </m:ctrlPr>
                      </m:sSubPr>
                      <m:e>
                        <m:r>
                          <a:rPr lang="en-US" sz="2000" b="0" i="1" smtClean="0">
                            <a:latin typeface="Cambria Math" panose="02040503050406030204" pitchFamily="18" charset="0"/>
                          </a:rPr>
                          <m:t>𝑋</m:t>
                        </m:r>
                      </m:e>
                      <m:sub>
                        <m:r>
                          <a:rPr lang="en-US" sz="2000" i="1">
                            <a:latin typeface="Cambria Math" panose="02040503050406030204" pitchFamily="18" charset="0"/>
                          </a:rPr>
                          <m:t>𝑖</m:t>
                        </m:r>
                      </m:sub>
                    </m:sSub>
                    <m:r>
                      <a:rPr lang="en-US" sz="2000" i="1">
                        <a:latin typeface="Cambria Math" panose="02040503050406030204" pitchFamily="18" charset="0"/>
                      </a:rPr>
                      <m:t>&lt;</m:t>
                    </m:r>
                    <m:sSub>
                      <m:sSubPr>
                        <m:ctrlPr>
                          <a:rPr lang="es-ES_tradnl" sz="2000" i="1">
                            <a:latin typeface="Cambria Math" panose="02040503050406030204" pitchFamily="18" charset="0"/>
                          </a:rPr>
                        </m:ctrlPr>
                      </m:sSubPr>
                      <m:e>
                        <m:r>
                          <a:rPr lang="en-US" sz="2000" i="1">
                            <a:latin typeface="Cambria Math" panose="02040503050406030204" pitchFamily="18" charset="0"/>
                          </a:rPr>
                          <m:t>𝑋</m:t>
                        </m:r>
                      </m:e>
                      <m:sub>
                        <m:r>
                          <a:rPr lang="en-US" sz="2000" b="0" i="1" smtClean="0">
                            <a:latin typeface="Cambria Math" panose="02040503050406030204" pitchFamily="18" charset="0"/>
                          </a:rPr>
                          <m:t>𝑗</m:t>
                        </m:r>
                      </m:sub>
                    </m:sSub>
                  </m:oMath>
                </a14:m>
                <a:r>
                  <a:rPr lang="es-ES_tradnl" sz="2000" dirty="0"/>
                  <a:t>. Para entrenarse se minimiza:</a:t>
                </a:r>
              </a:p>
              <a:p>
                <a:pPr marL="0" indent="0">
                  <a:buNone/>
                </a:pPr>
                <a14:m>
                  <m:oMathPara xmlns:m="http://schemas.openxmlformats.org/officeDocument/2006/math">
                    <m:oMathParaPr>
                      <m:jc m:val="centerGroup"/>
                    </m:oMathParaPr>
                    <m:oMath xmlns:m="http://schemas.openxmlformats.org/officeDocument/2006/math">
                      <m:nary>
                        <m:naryPr>
                          <m:chr m:val="∑"/>
                          <m:ctrlPr>
                            <a:rPr lang="es-ES_tradnl" sz="2000" i="1" smtClean="0">
                              <a:latin typeface="Cambria Math" panose="02040503050406030204" pitchFamily="18" charset="0"/>
                            </a:rPr>
                          </m:ctrlPr>
                        </m:naryPr>
                        <m:sub>
                          <m:r>
                            <m:rPr>
                              <m:brk m:alnAt="23"/>
                            </m:rPr>
                            <a:rPr lang="en-US" sz="2000" b="0" i="1" smtClean="0">
                              <a:latin typeface="Cambria Math" panose="02040503050406030204" pitchFamily="18" charset="0"/>
                            </a:rPr>
                            <m:t>𝑖</m:t>
                          </m:r>
                          <m:r>
                            <a:rPr lang="en-US" sz="2000" b="0" i="1" smtClean="0">
                              <a:latin typeface="Cambria Math" panose="02040503050406030204" pitchFamily="18" charset="0"/>
                            </a:rPr>
                            <m:t>=1</m:t>
                          </m:r>
                        </m:sub>
                        <m:sup>
                          <m:r>
                            <a:rPr lang="en-US" sz="2000" b="0" i="1" smtClean="0">
                              <a:latin typeface="Cambria Math" panose="02040503050406030204" pitchFamily="18" charset="0"/>
                            </a:rPr>
                            <m:t>𝑛</m:t>
                          </m:r>
                        </m:sup>
                        <m:e>
                          <m:sSup>
                            <m:sSupPr>
                              <m:ctrlPr>
                                <a:rPr lang="es-ES_tradnl" sz="2000" i="1" smtClean="0">
                                  <a:latin typeface="Cambria Math" panose="02040503050406030204" pitchFamily="18" charset="0"/>
                                </a:rPr>
                              </m:ctrlPr>
                            </m:sSupPr>
                            <m:e>
                              <m:r>
                                <a:rPr lang="en-US" sz="2000" b="0" i="1" smtClean="0">
                                  <a:latin typeface="Cambria Math" panose="02040503050406030204" pitchFamily="18" charset="0"/>
                                </a:rPr>
                                <m:t>(</m:t>
                              </m:r>
                              <m:sSub>
                                <m:sSubPr>
                                  <m:ctrlPr>
                                    <a:rPr lang="es-ES_tradnl" sz="2000" i="1">
                                      <a:latin typeface="Cambria Math" panose="02040503050406030204" pitchFamily="18" charset="0"/>
                                    </a:rPr>
                                  </m:ctrlPr>
                                </m:sSubPr>
                                <m:e>
                                  <m:r>
                                    <a:rPr lang="en-US" sz="2000" b="0" i="1" smtClean="0">
                                      <a:latin typeface="Cambria Math" panose="02040503050406030204" pitchFamily="18" charset="0"/>
                                    </a:rPr>
                                    <m:t>𝑦</m:t>
                                  </m:r>
                                </m:e>
                                <m:sub>
                                  <m:r>
                                    <a:rPr lang="en-US" sz="2000" i="1">
                                      <a:latin typeface="Cambria Math" panose="02040503050406030204" pitchFamily="18" charset="0"/>
                                    </a:rPr>
                                    <m:t>𝑖</m:t>
                                  </m:r>
                                </m:sub>
                              </m:sSub>
                              <m:r>
                                <a:rPr lang="en-US" sz="2000" i="1">
                                  <a:latin typeface="Cambria Math" panose="02040503050406030204" pitchFamily="18" charset="0"/>
                                </a:rPr>
                                <m:t> −</m:t>
                              </m:r>
                              <m:sSub>
                                <m:sSubPr>
                                  <m:ctrlPr>
                                    <a:rPr lang="es-ES_tradnl" sz="2000" i="1">
                                      <a:latin typeface="Cambria Math" panose="02040503050406030204" pitchFamily="18" charset="0"/>
                                    </a:rPr>
                                  </m:ctrlPr>
                                </m:sSubPr>
                                <m:e>
                                  <m:acc>
                                    <m:accPr>
                                      <m:chr m:val="̂"/>
                                      <m:ctrlPr>
                                        <a:rPr lang="es-ES_tradnl" sz="2000" i="1">
                                          <a:latin typeface="Cambria Math" panose="02040503050406030204" pitchFamily="18" charset="0"/>
                                        </a:rPr>
                                      </m:ctrlPr>
                                    </m:accPr>
                                    <m:e>
                                      <m:r>
                                        <a:rPr lang="en-US" sz="2000" i="1">
                                          <a:latin typeface="Cambria Math" panose="02040503050406030204" pitchFamily="18" charset="0"/>
                                        </a:rPr>
                                        <m:t>𝑦</m:t>
                                      </m:r>
                                    </m:e>
                                  </m:acc>
                                </m:e>
                                <m:sub>
                                  <m:r>
                                    <a:rPr lang="en-US" sz="2000" i="1">
                                      <a:latin typeface="Cambria Math" panose="02040503050406030204" pitchFamily="18" charset="0"/>
                                    </a:rPr>
                                    <m:t>𝑖</m:t>
                                  </m:r>
                                </m:sub>
                              </m:sSub>
                              <m:r>
                                <a:rPr lang="en-US" sz="2000" b="0" i="1" smtClean="0">
                                  <a:latin typeface="Cambria Math" panose="02040503050406030204" pitchFamily="18" charset="0"/>
                                </a:rPr>
                                <m:t>)</m:t>
                              </m:r>
                            </m:e>
                            <m:sup>
                              <m:r>
                                <a:rPr lang="en-US" sz="2000" b="0" i="1" smtClean="0">
                                  <a:latin typeface="Cambria Math" panose="02040503050406030204" pitchFamily="18" charset="0"/>
                                </a:rPr>
                                <m:t>2</m:t>
                              </m:r>
                            </m:sup>
                          </m:sSup>
                        </m:e>
                      </m:nary>
                    </m:oMath>
                  </m:oMathPara>
                </a14:m>
                <a:endParaRPr lang="es-ES_tradnl" sz="2000" dirty="0"/>
              </a:p>
              <a:p>
                <a:pPr marL="0" indent="0">
                  <a:buNone/>
                </a:pPr>
                <a:r>
                  <a:rPr lang="es-ES_tradnl" sz="2000" dirty="0"/>
                  <a:t>Sujeto a que </a:t>
                </a:r>
                <a14:m>
                  <m:oMath xmlns:m="http://schemas.openxmlformats.org/officeDocument/2006/math">
                    <m:sSub>
                      <m:sSubPr>
                        <m:ctrlPr>
                          <a:rPr lang="es-ES_tradnl" sz="2000" i="1" smtClean="0">
                            <a:latin typeface="Cambria Math" panose="02040503050406030204" pitchFamily="18" charset="0"/>
                          </a:rPr>
                        </m:ctrlPr>
                      </m:sSubPr>
                      <m:e>
                        <m:acc>
                          <m:accPr>
                            <m:chr m:val="̂"/>
                            <m:ctrlPr>
                              <a:rPr lang="es-ES_tradnl" sz="2000" i="1" smtClean="0">
                                <a:latin typeface="Cambria Math" panose="02040503050406030204" pitchFamily="18" charset="0"/>
                              </a:rPr>
                            </m:ctrlPr>
                          </m:accPr>
                          <m:e>
                            <m:r>
                              <a:rPr lang="en-US" sz="2000" b="0" i="1" smtClean="0">
                                <a:latin typeface="Cambria Math" panose="02040503050406030204" pitchFamily="18" charset="0"/>
                              </a:rPr>
                              <m:t>𝑦</m:t>
                            </m:r>
                          </m:e>
                        </m:acc>
                      </m:e>
                      <m:sub>
                        <m:r>
                          <a:rPr lang="en-US" sz="2000" b="0" i="1" smtClean="0">
                            <a:latin typeface="Cambria Math" panose="02040503050406030204" pitchFamily="18" charset="0"/>
                          </a:rPr>
                          <m:t>𝑖</m:t>
                        </m:r>
                      </m:sub>
                    </m:sSub>
                    <m:r>
                      <a:rPr lang="en-US" sz="2000" b="0" i="1" smtClean="0">
                        <a:latin typeface="Cambria Math" panose="02040503050406030204" pitchFamily="18" charset="0"/>
                      </a:rPr>
                      <m:t>&lt;</m:t>
                    </m:r>
                    <m:sSub>
                      <m:sSubPr>
                        <m:ctrlPr>
                          <a:rPr lang="es-ES_tradnl" sz="2000" i="1">
                            <a:latin typeface="Cambria Math" panose="02040503050406030204" pitchFamily="18" charset="0"/>
                          </a:rPr>
                        </m:ctrlPr>
                      </m:sSubPr>
                      <m:e>
                        <m:acc>
                          <m:accPr>
                            <m:chr m:val="̂"/>
                            <m:ctrlPr>
                              <a:rPr lang="es-ES_tradnl" sz="2000" i="1">
                                <a:latin typeface="Cambria Math" panose="02040503050406030204" pitchFamily="18" charset="0"/>
                              </a:rPr>
                            </m:ctrlPr>
                          </m:accPr>
                          <m:e>
                            <m:r>
                              <a:rPr lang="en-US" sz="2000" i="1">
                                <a:latin typeface="Cambria Math" panose="02040503050406030204" pitchFamily="18" charset="0"/>
                              </a:rPr>
                              <m:t>𝑦</m:t>
                            </m:r>
                          </m:e>
                        </m:acc>
                      </m:e>
                      <m:sub>
                        <m:r>
                          <a:rPr lang="en-US" sz="2000" b="0" i="1" smtClean="0">
                            <a:latin typeface="Cambria Math" panose="02040503050406030204" pitchFamily="18" charset="0"/>
                          </a:rPr>
                          <m:t>𝑗</m:t>
                        </m:r>
                      </m:sub>
                    </m:sSub>
                  </m:oMath>
                </a14:m>
                <a:r>
                  <a:rPr lang="es-ES_tradnl" sz="2000" dirty="0"/>
                  <a:t> cuando </a:t>
                </a:r>
                <a14:m>
                  <m:oMath xmlns:m="http://schemas.openxmlformats.org/officeDocument/2006/math">
                    <m:sSub>
                      <m:sSubPr>
                        <m:ctrlPr>
                          <a:rPr lang="es-ES_tradnl" sz="2000" i="1">
                            <a:latin typeface="Cambria Math" panose="02040503050406030204" pitchFamily="18" charset="0"/>
                          </a:rPr>
                        </m:ctrlPr>
                      </m:sSubPr>
                      <m:e>
                        <m:r>
                          <a:rPr lang="en-US" sz="2000" b="0" i="1" smtClean="0">
                            <a:latin typeface="Cambria Math" panose="02040503050406030204" pitchFamily="18" charset="0"/>
                          </a:rPr>
                          <m:t>𝑦</m:t>
                        </m:r>
                      </m:e>
                      <m:sub>
                        <m:r>
                          <a:rPr lang="en-US" sz="2000" i="1">
                            <a:latin typeface="Cambria Math" panose="02040503050406030204" pitchFamily="18" charset="0"/>
                          </a:rPr>
                          <m:t>𝑖</m:t>
                        </m:r>
                      </m:sub>
                    </m:sSub>
                    <m:r>
                      <a:rPr lang="en-US" sz="2000" i="1">
                        <a:latin typeface="Cambria Math" panose="02040503050406030204" pitchFamily="18" charset="0"/>
                      </a:rPr>
                      <m:t>&lt;</m:t>
                    </m:r>
                    <m:sSub>
                      <m:sSubPr>
                        <m:ctrlPr>
                          <a:rPr lang="es-ES_tradnl" sz="2000" i="1">
                            <a:latin typeface="Cambria Math" panose="02040503050406030204" pitchFamily="18" charset="0"/>
                          </a:rPr>
                        </m:ctrlPr>
                      </m:sSubPr>
                      <m:e>
                        <m:r>
                          <a:rPr lang="en-US" sz="2000" b="0" i="1" smtClean="0">
                            <a:latin typeface="Cambria Math" panose="02040503050406030204" pitchFamily="18" charset="0"/>
                          </a:rPr>
                          <m:t>𝑦</m:t>
                        </m:r>
                      </m:e>
                      <m:sub>
                        <m:r>
                          <a:rPr lang="en-US" sz="2000" i="1">
                            <a:latin typeface="Cambria Math" panose="02040503050406030204" pitchFamily="18" charset="0"/>
                          </a:rPr>
                          <m:t>𝑗</m:t>
                        </m:r>
                      </m:sub>
                    </m:sSub>
                  </m:oMath>
                </a14:m>
                <a:endParaRPr lang="es-ES_tradnl" sz="2000" dirty="0"/>
              </a:p>
              <a:p>
                <a:pPr marL="0" indent="0">
                  <a:buNone/>
                </a:pPr>
                <a:r>
                  <a:rPr lang="es-ES_tradnl" sz="2000" dirty="0"/>
                  <a:t>Este método es más general en comparación con al escalamiento de Platt ya que la única restricción es que la función de mapeo aumenta monótonamente. Por tanto, es más potente ya que puede corregir cualquier distorsión monótona del modelo no calibrado. </a:t>
                </a:r>
              </a:p>
              <a:p>
                <a:pPr marL="0" indent="0">
                  <a:buNone/>
                </a:pPr>
                <a:r>
                  <a:rPr lang="es-ES_tradnl" sz="2000" dirty="0"/>
                  <a:t>Sin embargo, es más propenso a </a:t>
                </a:r>
                <a:r>
                  <a:rPr lang="es-ES_tradnl" sz="2000" dirty="0" err="1"/>
                  <a:t>sobreajustarse</a:t>
                </a:r>
                <a:r>
                  <a:rPr lang="es-ES_tradnl" sz="2000" dirty="0"/>
                  <a:t>, especialmente en conjuntos de datos pequeños.</a:t>
                </a:r>
              </a:p>
            </p:txBody>
          </p:sp>
        </mc:Choice>
        <mc:Fallback xmlns="">
          <p:sp>
            <p:nvSpPr>
              <p:cNvPr id="3" name="Content Placeholder 2">
                <a:extLst>
                  <a:ext uri="{FF2B5EF4-FFF2-40B4-BE49-F238E27FC236}">
                    <a16:creationId xmlns:a16="http://schemas.microsoft.com/office/drawing/2014/main" id="{EC244B49-3262-94B7-18E5-786A4D24B3F2}"/>
                  </a:ext>
                </a:extLst>
              </p:cNvPr>
              <p:cNvSpPr>
                <a:spLocks noGrp="1" noRot="1" noChangeAspect="1" noMove="1" noResize="1" noEditPoints="1" noAdjustHandles="1" noChangeArrowheads="1" noChangeShapeType="1" noTextEdit="1"/>
              </p:cNvSpPr>
              <p:nvPr>
                <p:ph idx="1"/>
              </p:nvPr>
            </p:nvSpPr>
            <p:spPr>
              <a:xfrm>
                <a:off x="458694" y="1949450"/>
                <a:ext cx="11274612" cy="4195763"/>
              </a:xfrm>
              <a:blipFill>
                <a:blip r:embed="rId3"/>
                <a:stretch>
                  <a:fillRect l="-562" t="-302"/>
                </a:stretch>
              </a:blipFill>
            </p:spPr>
            <p:txBody>
              <a:bodyPr/>
              <a:lstStyle/>
              <a:p>
                <a:r>
                  <a:rPr lang="es-ES_tradnl">
                    <a:noFill/>
                  </a:rPr>
                  <a:t> </a:t>
                </a:r>
              </a:p>
            </p:txBody>
          </p:sp>
        </mc:Fallback>
      </mc:AlternateContent>
    </p:spTree>
    <p:extLst>
      <p:ext uri="{BB962C8B-B14F-4D97-AF65-F5344CB8AC3E}">
        <p14:creationId xmlns:p14="http://schemas.microsoft.com/office/powerpoint/2010/main" val="338468071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6685590" cy="4195763"/>
          </a:xfrm>
        </p:spPr>
        <p:txBody>
          <a:bodyPr>
            <a:normAutofit fontScale="92500" lnSpcReduction="10000"/>
          </a:bodyPr>
          <a:lstStyle/>
          <a:p>
            <a:pPr marL="0" indent="0">
              <a:buNone/>
            </a:pPr>
            <a:r>
              <a:rPr lang="es-ES_tradnl" sz="2000" b="1" dirty="0">
                <a:solidFill>
                  <a:schemeClr val="accent3">
                    <a:lumMod val="75000"/>
                  </a:schemeClr>
                </a:solidFill>
              </a:rPr>
              <a:t>Medición de confianza</a:t>
            </a:r>
          </a:p>
          <a:p>
            <a:pPr marL="0" indent="0">
              <a:buNone/>
            </a:pPr>
            <a:r>
              <a:rPr lang="es-ES_tradnl" sz="2000" dirty="0"/>
              <a:t>La medición de la confianza puede considerarse una forma de pensar en el umbral de utilidad para cada predicción individual. </a:t>
            </a:r>
          </a:p>
          <a:p>
            <a:pPr marL="0" indent="0">
              <a:buNone/>
            </a:pPr>
            <a:r>
              <a:rPr lang="es-ES_tradnl" sz="2000" dirty="0"/>
              <a:t>Mostrar indiscriminadamente todas las predicciones de un modelo a los usuarios, incluso las predicciones de las que el modelo no está seguro pueden causar molestias y hacer que los usuarios pierdan la confianza en el sistema.</a:t>
            </a:r>
          </a:p>
          <a:p>
            <a:pPr marL="0" indent="0">
              <a:buNone/>
            </a:pPr>
            <a:r>
              <a:rPr lang="es-ES_tradnl" sz="2000" dirty="0"/>
              <a:t>La medición de la confianza es una métrica para cada muestra individual. Las métricas a nivel de muestra son cruciales cuando importa el rendimiento del sistema en cada muestra.</a:t>
            </a:r>
          </a:p>
        </p:txBody>
      </p:sp>
      <p:pic>
        <p:nvPicPr>
          <p:cNvPr id="7" name="Picture 6" descr="A person wearing black gloves&#10;&#10;Description automatically generated">
            <a:extLst>
              <a:ext uri="{FF2B5EF4-FFF2-40B4-BE49-F238E27FC236}">
                <a16:creationId xmlns:a16="http://schemas.microsoft.com/office/drawing/2014/main" id="{F29D52CE-F8D6-73B1-452E-5CA9F59C73F6}"/>
              </a:ext>
            </a:extLst>
          </p:cNvPr>
          <p:cNvPicPr>
            <a:picLocks noChangeAspect="1"/>
          </p:cNvPicPr>
          <p:nvPr/>
        </p:nvPicPr>
        <p:blipFill rotWithShape="1">
          <a:blip r:embed="rId3"/>
          <a:srcRect l="17776" r="16280"/>
          <a:stretch/>
        </p:blipFill>
        <p:spPr>
          <a:xfrm>
            <a:off x="7329823" y="1949450"/>
            <a:ext cx="4403483" cy="3750595"/>
          </a:xfrm>
          <a:prstGeom prst="rect">
            <a:avLst/>
          </a:prstGeom>
        </p:spPr>
      </p:pic>
      <p:sp>
        <p:nvSpPr>
          <p:cNvPr id="8" name="TextBox 7">
            <a:extLst>
              <a:ext uri="{FF2B5EF4-FFF2-40B4-BE49-F238E27FC236}">
                <a16:creationId xmlns:a16="http://schemas.microsoft.com/office/drawing/2014/main" id="{EE67A383-2363-6700-14C8-3266BE6FF23A}"/>
              </a:ext>
            </a:extLst>
          </p:cNvPr>
          <p:cNvSpPr txBox="1"/>
          <p:nvPr/>
        </p:nvSpPr>
        <p:spPr>
          <a:xfrm>
            <a:off x="7281397" y="5700045"/>
            <a:ext cx="3929602" cy="307777"/>
          </a:xfrm>
          <a:prstGeom prst="rect">
            <a:avLst/>
          </a:prstGeom>
          <a:noFill/>
        </p:spPr>
        <p:txBody>
          <a:bodyPr wrap="none" rtlCol="0">
            <a:spAutoFit/>
          </a:bodyPr>
          <a:lstStyle/>
          <a:p>
            <a:r>
              <a:rPr lang="es-ES_tradnl" sz="1400" dirty="0" err="1"/>
              <a:t>Minority</a:t>
            </a:r>
            <a:r>
              <a:rPr lang="es-ES_tradnl" sz="1400" dirty="0"/>
              <a:t> </a:t>
            </a:r>
            <a:r>
              <a:rPr lang="es-ES_tradnl" sz="1400" dirty="0" err="1"/>
              <a:t>Report</a:t>
            </a:r>
            <a:r>
              <a:rPr lang="es-ES_tradnl" sz="1400" dirty="0"/>
              <a:t> (2002) – DreamWorks </a:t>
            </a:r>
            <a:r>
              <a:rPr lang="es-ES_tradnl" sz="1400" dirty="0" err="1"/>
              <a:t>Pictures</a:t>
            </a:r>
            <a:endParaRPr lang="es-ES_tradnl" sz="1400" dirty="0"/>
          </a:p>
        </p:txBody>
      </p:sp>
    </p:spTree>
    <p:extLst>
      <p:ext uri="{BB962C8B-B14F-4D97-AF65-F5344CB8AC3E}">
        <p14:creationId xmlns:p14="http://schemas.microsoft.com/office/powerpoint/2010/main" val="138407129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Medición basada en rangos</a:t>
            </a:r>
          </a:p>
          <a:p>
            <a:pPr marL="0" indent="0">
              <a:buNone/>
            </a:pPr>
            <a:r>
              <a:rPr lang="es-ES_tradnl" sz="2000" dirty="0"/>
              <a:t>Separar sus datos en subconjuntos y observar el rendimiento de su modelo en cada subconjunto por separado es una forma de evaluar de forma más completa al modelo que una métrica general como la exactitud.</a:t>
            </a:r>
          </a:p>
          <a:p>
            <a:pPr marL="0" indent="0">
              <a:buNone/>
            </a:pPr>
            <a:r>
              <a:rPr lang="es-ES_tradnl" sz="2000" dirty="0"/>
              <a:t>Veamos un ejemplo, tenemos un </a:t>
            </a:r>
            <a:r>
              <a:rPr lang="es-ES_tradnl" sz="2000" dirty="0" err="1"/>
              <a:t>dataset</a:t>
            </a:r>
            <a:r>
              <a:rPr lang="es-ES_tradnl" sz="2000" dirty="0"/>
              <a:t> con dos subgrupos (90% el mayoritario) y tenemos dos modelos que:</a:t>
            </a:r>
          </a:p>
        </p:txBody>
      </p:sp>
      <p:graphicFrame>
        <p:nvGraphicFramePr>
          <p:cNvPr id="8" name="Table 7">
            <a:extLst>
              <a:ext uri="{FF2B5EF4-FFF2-40B4-BE49-F238E27FC236}">
                <a16:creationId xmlns:a16="http://schemas.microsoft.com/office/drawing/2014/main" id="{87568985-5F29-C947-3351-00EFA862930B}"/>
              </a:ext>
            </a:extLst>
          </p:cNvPr>
          <p:cNvGraphicFramePr>
            <a:graphicFrameLocks noGrp="1"/>
          </p:cNvGraphicFramePr>
          <p:nvPr>
            <p:extLst>
              <p:ext uri="{D42A27DB-BD31-4B8C-83A1-F6EECF244321}">
                <p14:modId xmlns:p14="http://schemas.microsoft.com/office/powerpoint/2010/main" val="96414402"/>
              </p:ext>
            </p:extLst>
          </p:nvPr>
        </p:nvGraphicFramePr>
        <p:xfrm>
          <a:off x="1244160" y="4612163"/>
          <a:ext cx="9703680" cy="1112520"/>
        </p:xfrm>
        <a:graphic>
          <a:graphicData uri="http://schemas.openxmlformats.org/drawingml/2006/table">
            <a:tbl>
              <a:tblPr firstRow="1" bandRow="1">
                <a:tableStyleId>{5C22544A-7EE6-4342-B048-85BDC9FD1C3A}</a:tableStyleId>
              </a:tblPr>
              <a:tblGrid>
                <a:gridCol w="1384419">
                  <a:extLst>
                    <a:ext uri="{9D8B030D-6E8A-4147-A177-3AD203B41FA5}">
                      <a16:colId xmlns:a16="http://schemas.microsoft.com/office/drawing/2014/main" val="2648283925"/>
                    </a:ext>
                  </a:extLst>
                </a:gridCol>
                <a:gridCol w="2828658">
                  <a:extLst>
                    <a:ext uri="{9D8B030D-6E8A-4147-A177-3AD203B41FA5}">
                      <a16:colId xmlns:a16="http://schemas.microsoft.com/office/drawing/2014/main" val="3320452796"/>
                    </a:ext>
                  </a:extLst>
                </a:gridCol>
                <a:gridCol w="3064683">
                  <a:extLst>
                    <a:ext uri="{9D8B030D-6E8A-4147-A177-3AD203B41FA5}">
                      <a16:colId xmlns:a16="http://schemas.microsoft.com/office/drawing/2014/main" val="1861323229"/>
                    </a:ext>
                  </a:extLst>
                </a:gridCol>
                <a:gridCol w="2425920">
                  <a:extLst>
                    <a:ext uri="{9D8B030D-6E8A-4147-A177-3AD203B41FA5}">
                      <a16:colId xmlns:a16="http://schemas.microsoft.com/office/drawing/2014/main" val="3394295033"/>
                    </a:ext>
                  </a:extLst>
                </a:gridCol>
              </a:tblGrid>
              <a:tr h="370840">
                <a:tc>
                  <a:txBody>
                    <a:bodyPr/>
                    <a:lstStyle/>
                    <a:p>
                      <a:endParaRPr lang="es-ES_tradnl" dirty="0"/>
                    </a:p>
                  </a:txBody>
                  <a:tcPr/>
                </a:tc>
                <a:tc>
                  <a:txBody>
                    <a:bodyPr/>
                    <a:lstStyle/>
                    <a:p>
                      <a:r>
                        <a:rPr lang="es-ES_tradnl" dirty="0"/>
                        <a:t>Exactitud de mayoría</a:t>
                      </a:r>
                    </a:p>
                  </a:txBody>
                  <a:tcPr/>
                </a:tc>
                <a:tc>
                  <a:txBody>
                    <a:bodyPr/>
                    <a:lstStyle/>
                    <a:p>
                      <a:r>
                        <a:rPr lang="es-ES_tradnl" dirty="0"/>
                        <a:t>Exactitud de minoría</a:t>
                      </a:r>
                    </a:p>
                  </a:txBody>
                  <a:tcPr/>
                </a:tc>
                <a:tc>
                  <a:txBody>
                    <a:bodyPr/>
                    <a:lstStyle/>
                    <a:p>
                      <a:r>
                        <a:rPr lang="es-ES_tradnl" dirty="0"/>
                        <a:t>Exactitud</a:t>
                      </a:r>
                    </a:p>
                  </a:txBody>
                  <a:tcPr/>
                </a:tc>
                <a:extLst>
                  <a:ext uri="{0D108BD9-81ED-4DB2-BD59-A6C34878D82A}">
                    <a16:rowId xmlns:a16="http://schemas.microsoft.com/office/drawing/2014/main" val="1163200213"/>
                  </a:ext>
                </a:extLst>
              </a:tr>
              <a:tr h="370840">
                <a:tc>
                  <a:txBody>
                    <a:bodyPr/>
                    <a:lstStyle/>
                    <a:p>
                      <a:r>
                        <a:rPr lang="es-ES_tradnl" dirty="0"/>
                        <a:t>Modelo A</a:t>
                      </a:r>
                    </a:p>
                  </a:txBody>
                  <a:tcPr/>
                </a:tc>
                <a:tc>
                  <a:txBody>
                    <a:bodyPr/>
                    <a:lstStyle/>
                    <a:p>
                      <a:r>
                        <a:rPr lang="es-ES_tradnl" dirty="0"/>
                        <a:t>98%</a:t>
                      </a:r>
                    </a:p>
                  </a:txBody>
                  <a:tcPr/>
                </a:tc>
                <a:tc>
                  <a:txBody>
                    <a:bodyPr/>
                    <a:lstStyle/>
                    <a:p>
                      <a:r>
                        <a:rPr lang="es-ES_tradnl" dirty="0"/>
                        <a:t>80%</a:t>
                      </a:r>
                    </a:p>
                  </a:txBody>
                  <a:tcPr/>
                </a:tc>
                <a:tc>
                  <a:txBody>
                    <a:bodyPr/>
                    <a:lstStyle/>
                    <a:p>
                      <a:r>
                        <a:rPr lang="es-ES_tradnl" dirty="0"/>
                        <a:t>96.2%</a:t>
                      </a:r>
                    </a:p>
                  </a:txBody>
                  <a:tcPr/>
                </a:tc>
                <a:extLst>
                  <a:ext uri="{0D108BD9-81ED-4DB2-BD59-A6C34878D82A}">
                    <a16:rowId xmlns:a16="http://schemas.microsoft.com/office/drawing/2014/main" val="3884254255"/>
                  </a:ext>
                </a:extLst>
              </a:tr>
              <a:tr h="370840">
                <a:tc>
                  <a:txBody>
                    <a:bodyPr/>
                    <a:lstStyle/>
                    <a:p>
                      <a:r>
                        <a:rPr lang="es-ES_tradnl" dirty="0"/>
                        <a:t>Modelo B</a:t>
                      </a:r>
                    </a:p>
                  </a:txBody>
                  <a:tcPr/>
                </a:tc>
                <a:tc>
                  <a:txBody>
                    <a:bodyPr/>
                    <a:lstStyle/>
                    <a:p>
                      <a:r>
                        <a:rPr lang="es-ES_tradnl" dirty="0"/>
                        <a:t>95%</a:t>
                      </a:r>
                    </a:p>
                  </a:txBody>
                  <a:tcPr/>
                </a:tc>
                <a:tc>
                  <a:txBody>
                    <a:bodyPr/>
                    <a:lstStyle/>
                    <a:p>
                      <a:r>
                        <a:rPr lang="es-ES_tradnl" dirty="0"/>
                        <a:t>95%</a:t>
                      </a:r>
                    </a:p>
                  </a:txBody>
                  <a:tcPr/>
                </a:tc>
                <a:tc>
                  <a:txBody>
                    <a:bodyPr/>
                    <a:lstStyle/>
                    <a:p>
                      <a:r>
                        <a:rPr lang="es-ES_tradnl" dirty="0"/>
                        <a:t>95%</a:t>
                      </a:r>
                    </a:p>
                  </a:txBody>
                  <a:tcPr/>
                </a:tc>
                <a:extLst>
                  <a:ext uri="{0D108BD9-81ED-4DB2-BD59-A6C34878D82A}">
                    <a16:rowId xmlns:a16="http://schemas.microsoft.com/office/drawing/2014/main" val="2146353811"/>
                  </a:ext>
                </a:extLst>
              </a:tr>
            </a:tbl>
          </a:graphicData>
        </a:graphic>
      </p:graphicFrame>
    </p:spTree>
    <p:extLst>
      <p:ext uri="{BB962C8B-B14F-4D97-AF65-F5344CB8AC3E}">
        <p14:creationId xmlns:p14="http://schemas.microsoft.com/office/powerpoint/2010/main" val="42483806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Medición basada en rangos</a:t>
            </a:r>
          </a:p>
          <a:p>
            <a:pPr marL="0" indent="0">
              <a:buNone/>
            </a:pPr>
            <a:r>
              <a:rPr lang="es-ES_tradnl" sz="2000" dirty="0"/>
              <a:t>Separar sus datos en subconjuntos y observar el rendimiento de su modelo en cada subconjunto por separado es una forma de evaluar de forma más completa al modelo que una métrica general como la exactitud.</a:t>
            </a:r>
          </a:p>
          <a:p>
            <a:pPr marL="0" indent="0">
              <a:buNone/>
            </a:pPr>
            <a:r>
              <a:rPr lang="es-ES_tradnl" sz="2000" dirty="0"/>
              <a:t>Veamos un ejemplo, tenemos un </a:t>
            </a:r>
            <a:r>
              <a:rPr lang="es-ES_tradnl" sz="2000" dirty="0" err="1"/>
              <a:t>dataset</a:t>
            </a:r>
            <a:r>
              <a:rPr lang="es-ES_tradnl" sz="2000" dirty="0"/>
              <a:t> con dos subgrupos (90% el mayoritario) y tenemos dos modelos que:</a:t>
            </a:r>
          </a:p>
        </p:txBody>
      </p:sp>
      <p:graphicFrame>
        <p:nvGraphicFramePr>
          <p:cNvPr id="8" name="Table 7">
            <a:extLst>
              <a:ext uri="{FF2B5EF4-FFF2-40B4-BE49-F238E27FC236}">
                <a16:creationId xmlns:a16="http://schemas.microsoft.com/office/drawing/2014/main" id="{87568985-5F29-C947-3351-00EFA862930B}"/>
              </a:ext>
            </a:extLst>
          </p:cNvPr>
          <p:cNvGraphicFramePr>
            <a:graphicFrameLocks noGrp="1"/>
          </p:cNvGraphicFramePr>
          <p:nvPr/>
        </p:nvGraphicFramePr>
        <p:xfrm>
          <a:off x="1244160" y="4612163"/>
          <a:ext cx="9703680" cy="1112520"/>
        </p:xfrm>
        <a:graphic>
          <a:graphicData uri="http://schemas.openxmlformats.org/drawingml/2006/table">
            <a:tbl>
              <a:tblPr firstRow="1" bandRow="1">
                <a:tableStyleId>{5C22544A-7EE6-4342-B048-85BDC9FD1C3A}</a:tableStyleId>
              </a:tblPr>
              <a:tblGrid>
                <a:gridCol w="1384419">
                  <a:extLst>
                    <a:ext uri="{9D8B030D-6E8A-4147-A177-3AD203B41FA5}">
                      <a16:colId xmlns:a16="http://schemas.microsoft.com/office/drawing/2014/main" val="2648283925"/>
                    </a:ext>
                  </a:extLst>
                </a:gridCol>
                <a:gridCol w="2828658">
                  <a:extLst>
                    <a:ext uri="{9D8B030D-6E8A-4147-A177-3AD203B41FA5}">
                      <a16:colId xmlns:a16="http://schemas.microsoft.com/office/drawing/2014/main" val="3320452796"/>
                    </a:ext>
                  </a:extLst>
                </a:gridCol>
                <a:gridCol w="3064683">
                  <a:extLst>
                    <a:ext uri="{9D8B030D-6E8A-4147-A177-3AD203B41FA5}">
                      <a16:colId xmlns:a16="http://schemas.microsoft.com/office/drawing/2014/main" val="1861323229"/>
                    </a:ext>
                  </a:extLst>
                </a:gridCol>
                <a:gridCol w="2425920">
                  <a:extLst>
                    <a:ext uri="{9D8B030D-6E8A-4147-A177-3AD203B41FA5}">
                      <a16:colId xmlns:a16="http://schemas.microsoft.com/office/drawing/2014/main" val="3394295033"/>
                    </a:ext>
                  </a:extLst>
                </a:gridCol>
              </a:tblGrid>
              <a:tr h="370840">
                <a:tc>
                  <a:txBody>
                    <a:bodyPr/>
                    <a:lstStyle/>
                    <a:p>
                      <a:endParaRPr lang="es-ES_tradnl" dirty="0"/>
                    </a:p>
                  </a:txBody>
                  <a:tcPr/>
                </a:tc>
                <a:tc>
                  <a:txBody>
                    <a:bodyPr/>
                    <a:lstStyle/>
                    <a:p>
                      <a:r>
                        <a:rPr lang="es-ES_tradnl" dirty="0"/>
                        <a:t>Exactitud de mayoría</a:t>
                      </a:r>
                    </a:p>
                  </a:txBody>
                  <a:tcPr/>
                </a:tc>
                <a:tc>
                  <a:txBody>
                    <a:bodyPr/>
                    <a:lstStyle/>
                    <a:p>
                      <a:r>
                        <a:rPr lang="es-ES_tradnl" dirty="0"/>
                        <a:t>Exactitud de minoría</a:t>
                      </a:r>
                    </a:p>
                  </a:txBody>
                  <a:tcPr/>
                </a:tc>
                <a:tc>
                  <a:txBody>
                    <a:bodyPr/>
                    <a:lstStyle/>
                    <a:p>
                      <a:r>
                        <a:rPr lang="es-ES_tradnl" dirty="0"/>
                        <a:t>Exactitud</a:t>
                      </a:r>
                    </a:p>
                  </a:txBody>
                  <a:tcPr/>
                </a:tc>
                <a:extLst>
                  <a:ext uri="{0D108BD9-81ED-4DB2-BD59-A6C34878D82A}">
                    <a16:rowId xmlns:a16="http://schemas.microsoft.com/office/drawing/2014/main" val="1163200213"/>
                  </a:ext>
                </a:extLst>
              </a:tr>
              <a:tr h="370840">
                <a:tc>
                  <a:txBody>
                    <a:bodyPr/>
                    <a:lstStyle/>
                    <a:p>
                      <a:r>
                        <a:rPr lang="es-ES_tradnl" dirty="0"/>
                        <a:t>Modelo A</a:t>
                      </a:r>
                    </a:p>
                  </a:txBody>
                  <a:tcPr/>
                </a:tc>
                <a:tc>
                  <a:txBody>
                    <a:bodyPr/>
                    <a:lstStyle/>
                    <a:p>
                      <a:r>
                        <a:rPr lang="es-ES_tradnl" dirty="0"/>
                        <a:t>98%</a:t>
                      </a:r>
                    </a:p>
                  </a:txBody>
                  <a:tcPr/>
                </a:tc>
                <a:tc>
                  <a:txBody>
                    <a:bodyPr/>
                    <a:lstStyle/>
                    <a:p>
                      <a:r>
                        <a:rPr lang="es-ES_tradnl" dirty="0"/>
                        <a:t>80%</a:t>
                      </a:r>
                    </a:p>
                  </a:txBody>
                  <a:tcPr/>
                </a:tc>
                <a:tc>
                  <a:txBody>
                    <a:bodyPr/>
                    <a:lstStyle/>
                    <a:p>
                      <a:r>
                        <a:rPr lang="es-ES_tradnl" dirty="0"/>
                        <a:t>96.2%</a:t>
                      </a:r>
                    </a:p>
                  </a:txBody>
                  <a:tcPr/>
                </a:tc>
                <a:extLst>
                  <a:ext uri="{0D108BD9-81ED-4DB2-BD59-A6C34878D82A}">
                    <a16:rowId xmlns:a16="http://schemas.microsoft.com/office/drawing/2014/main" val="3884254255"/>
                  </a:ext>
                </a:extLst>
              </a:tr>
              <a:tr h="370840">
                <a:tc>
                  <a:txBody>
                    <a:bodyPr/>
                    <a:lstStyle/>
                    <a:p>
                      <a:r>
                        <a:rPr lang="es-ES_tradnl" dirty="0"/>
                        <a:t>Modelo B</a:t>
                      </a:r>
                    </a:p>
                  </a:txBody>
                  <a:tcPr/>
                </a:tc>
                <a:tc>
                  <a:txBody>
                    <a:bodyPr/>
                    <a:lstStyle/>
                    <a:p>
                      <a:r>
                        <a:rPr lang="es-ES_tradnl" dirty="0"/>
                        <a:t>95%</a:t>
                      </a:r>
                    </a:p>
                  </a:txBody>
                  <a:tcPr/>
                </a:tc>
                <a:tc>
                  <a:txBody>
                    <a:bodyPr/>
                    <a:lstStyle/>
                    <a:p>
                      <a:r>
                        <a:rPr lang="es-ES_tradnl" dirty="0"/>
                        <a:t>95%</a:t>
                      </a:r>
                    </a:p>
                  </a:txBody>
                  <a:tcPr/>
                </a:tc>
                <a:tc>
                  <a:txBody>
                    <a:bodyPr/>
                    <a:lstStyle/>
                    <a:p>
                      <a:r>
                        <a:rPr lang="es-ES_tradnl" dirty="0"/>
                        <a:t>95%</a:t>
                      </a:r>
                    </a:p>
                  </a:txBody>
                  <a:tcPr/>
                </a:tc>
                <a:extLst>
                  <a:ext uri="{0D108BD9-81ED-4DB2-BD59-A6C34878D82A}">
                    <a16:rowId xmlns:a16="http://schemas.microsoft.com/office/drawing/2014/main" val="2146353811"/>
                  </a:ext>
                </a:extLst>
              </a:tr>
            </a:tbl>
          </a:graphicData>
        </a:graphic>
      </p:graphicFrame>
      <p:sp>
        <p:nvSpPr>
          <p:cNvPr id="4" name="Rectangle 3">
            <a:extLst>
              <a:ext uri="{FF2B5EF4-FFF2-40B4-BE49-F238E27FC236}">
                <a16:creationId xmlns:a16="http://schemas.microsoft.com/office/drawing/2014/main" id="{6EBEC338-9CE8-02D2-7CA1-91E955170D5F}"/>
              </a:ext>
            </a:extLst>
          </p:cNvPr>
          <p:cNvSpPr/>
          <p:nvPr/>
        </p:nvSpPr>
        <p:spPr>
          <a:xfrm>
            <a:off x="1170774" y="4913832"/>
            <a:ext cx="9896030" cy="470018"/>
          </a:xfrm>
          <a:prstGeom prst="rect">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TextBox 8">
            <a:extLst>
              <a:ext uri="{FF2B5EF4-FFF2-40B4-BE49-F238E27FC236}">
                <a16:creationId xmlns:a16="http://schemas.microsoft.com/office/drawing/2014/main" id="{64D015E1-8EDB-7121-E041-AFFDDF07F01C}"/>
              </a:ext>
            </a:extLst>
          </p:cNvPr>
          <p:cNvSpPr txBox="1"/>
          <p:nvPr/>
        </p:nvSpPr>
        <p:spPr>
          <a:xfrm>
            <a:off x="3580688" y="5853869"/>
            <a:ext cx="4819076" cy="369332"/>
          </a:xfrm>
          <a:prstGeom prst="rect">
            <a:avLst/>
          </a:prstGeom>
          <a:noFill/>
        </p:spPr>
        <p:txBody>
          <a:bodyPr wrap="none" rtlCol="0">
            <a:spAutoFit/>
          </a:bodyPr>
          <a:lstStyle/>
          <a:p>
            <a:r>
              <a:rPr lang="es-ES_tradnl" b="1" dirty="0">
                <a:solidFill>
                  <a:srgbClr val="00B050"/>
                </a:solidFill>
              </a:rPr>
              <a:t>En métricas general es mejor el modelo A</a:t>
            </a:r>
          </a:p>
        </p:txBody>
      </p:sp>
    </p:spTree>
    <p:extLst>
      <p:ext uri="{BB962C8B-B14F-4D97-AF65-F5344CB8AC3E}">
        <p14:creationId xmlns:p14="http://schemas.microsoft.com/office/powerpoint/2010/main" val="35919929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Medición basada en rangos</a:t>
            </a:r>
          </a:p>
          <a:p>
            <a:pPr marL="0" indent="0">
              <a:buNone/>
            </a:pPr>
            <a:r>
              <a:rPr lang="es-ES_tradnl" sz="2000" dirty="0"/>
              <a:t>La medición de rango es importante por la paradoja de Simpson:</a:t>
            </a:r>
          </a:p>
          <a:p>
            <a:pPr marL="0" indent="0">
              <a:buNone/>
            </a:pPr>
            <a:endParaRPr lang="es-ES_tradnl" sz="2000" dirty="0"/>
          </a:p>
          <a:p>
            <a:pPr marL="0" indent="0" algn="ctr">
              <a:buNone/>
            </a:pPr>
            <a:r>
              <a:rPr lang="es-ES_tradnl" sz="2000" i="1" dirty="0">
                <a:solidFill>
                  <a:schemeClr val="accent4">
                    <a:lumMod val="75000"/>
                  </a:schemeClr>
                </a:solidFill>
              </a:rPr>
              <a:t>Una tendencia que aparece en varios grupos de datos desaparece cuando estos grupos se combinan y en su lugar aparece la tendencia contraria para los datos agregados.</a:t>
            </a:r>
          </a:p>
          <a:p>
            <a:pPr marL="0" indent="0">
              <a:buNone/>
            </a:pPr>
            <a:endParaRPr lang="es-ES_tradnl" sz="2000" dirty="0"/>
          </a:p>
          <a:p>
            <a:pPr marL="0" indent="0">
              <a:buNone/>
            </a:pPr>
            <a:r>
              <a:rPr lang="es-ES_tradnl" sz="2000" dirty="0"/>
              <a:t>En nuestro caso, el modelo A tiene mejor rendimiento que el modelo B en general, pero el modelo B rinde mejor cuando consideramos a cada grupo por separado.</a:t>
            </a:r>
          </a:p>
        </p:txBody>
      </p:sp>
    </p:spTree>
    <p:extLst>
      <p:ext uri="{BB962C8B-B14F-4D97-AF65-F5344CB8AC3E}">
        <p14:creationId xmlns:p14="http://schemas.microsoft.com/office/powerpoint/2010/main" val="76192239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Desplegado de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65</a:t>
            </a:fld>
            <a:endParaRPr lang="en-US" sz="1400" dirty="0">
              <a:solidFill>
                <a:srgbClr val="FFFFFF">
                  <a:alpha val="60000"/>
                </a:srgbClr>
              </a:solidFill>
            </a:endParaRPr>
          </a:p>
        </p:txBody>
      </p:sp>
    </p:spTree>
    <p:extLst>
      <p:ext uri="{BB962C8B-B14F-4D97-AF65-F5344CB8AC3E}">
        <p14:creationId xmlns:p14="http://schemas.microsoft.com/office/powerpoint/2010/main" val="3202445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Desplegado de modelos</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Una vez desarrollado el modelo, llega el momento de desplegarlo en producción. En siguientes clases veremos en más detalle diferentes modos de desplegado.</a:t>
            </a:r>
          </a:p>
          <a:p>
            <a:pPr marL="0" indent="0">
              <a:buNone/>
            </a:pPr>
            <a:r>
              <a:rPr lang="es-ES_tradnl" sz="2000" dirty="0"/>
              <a:t>Ahora nos importa saber la tecnología que el modelo será desplegado. Lo que conocemos como producción es un espectro:</a:t>
            </a:r>
          </a:p>
          <a:p>
            <a:r>
              <a:rPr lang="es-ES_tradnl" sz="2000" dirty="0"/>
              <a:t>Puede ser tan simple como generar lindo gráficos en una notebook para mostrar a ejecutivos</a:t>
            </a:r>
          </a:p>
          <a:p>
            <a:r>
              <a:rPr lang="es-ES_tradnl" sz="2000" dirty="0"/>
              <a:t>Como el mantener cientos de modelos actualizados, los cuales sirven a millones de personas.</a:t>
            </a:r>
          </a:p>
          <a:p>
            <a:pPr marL="0" indent="0">
              <a:buNone/>
            </a:pPr>
            <a:r>
              <a:rPr lang="es-ES_tradnl" sz="2000" dirty="0"/>
              <a:t>Lo que, dejando de lado el caso más simple, una forma de facilitar el desplegado es asegurarse que el código que nos anda bien en nuestra maquina funciones en donde esté productivo, y que, además, sea fácil de escalar y de estandarizar el </a:t>
            </a:r>
            <a:r>
              <a:rPr lang="es-ES_tradnl" sz="2000" dirty="0" err="1"/>
              <a:t>stack</a:t>
            </a:r>
            <a:r>
              <a:rPr lang="es-ES_tradnl" sz="2000" dirty="0"/>
              <a:t> de tecnología. </a:t>
            </a:r>
          </a:p>
          <a:p>
            <a:pPr marL="0" indent="0">
              <a:buNone/>
            </a:pPr>
            <a:r>
              <a:rPr lang="es-ES_tradnl" sz="2000" dirty="0"/>
              <a:t>Una forma de realizar esto es mediante </a:t>
            </a:r>
            <a:r>
              <a:rPr lang="es-ES_tradnl" sz="2000" b="1" dirty="0">
                <a:solidFill>
                  <a:schemeClr val="accent4">
                    <a:lumMod val="75000"/>
                  </a:schemeClr>
                </a:solidFill>
              </a:rPr>
              <a:t>contenedores</a:t>
            </a:r>
            <a:r>
              <a:rPr lang="es-ES_tradnl" sz="2000" dirty="0"/>
              <a:t>.</a:t>
            </a:r>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66</a:t>
            </a:fld>
            <a:endParaRPr lang="en-US" dirty="0"/>
          </a:p>
        </p:txBody>
      </p:sp>
    </p:spTree>
    <p:extLst>
      <p:ext uri="{BB962C8B-B14F-4D97-AF65-F5344CB8AC3E}">
        <p14:creationId xmlns:p14="http://schemas.microsoft.com/office/powerpoint/2010/main" val="320354521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Contenedores y Docker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67</a:t>
            </a:fld>
            <a:endParaRPr lang="en-US" sz="1400" dirty="0">
              <a:solidFill>
                <a:srgbClr val="FFFFFF">
                  <a:alpha val="60000"/>
                </a:srgbClr>
              </a:solidFill>
            </a:endParaRPr>
          </a:p>
        </p:txBody>
      </p:sp>
    </p:spTree>
    <p:extLst>
      <p:ext uri="{BB962C8B-B14F-4D97-AF65-F5344CB8AC3E}">
        <p14:creationId xmlns:p14="http://schemas.microsoft.com/office/powerpoint/2010/main" val="2460345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Contenedores y 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1600" dirty="0"/>
              <a:t>El concepto de contenedores va de la mano de microservicios. Si tenemos servicio grande, podemos romperlo en servicios más pequeños, donde cada servicio se comunica con otros mediante la red. </a:t>
            </a:r>
          </a:p>
          <a:p>
            <a:pPr marL="0" indent="0">
              <a:buNone/>
            </a:pPr>
            <a:r>
              <a:rPr lang="es-ES_tradnl" sz="1600" dirty="0"/>
              <a:t>Un desarrollo de Aprendizaje automático está dividido en partes, como ingesta, preparación, combinación, separación, entrenamiento, evaluación, inferencia, </a:t>
            </a:r>
            <a:r>
              <a:rPr lang="es-ES_tradnl" sz="1600" dirty="0" err="1"/>
              <a:t>pos</a:t>
            </a:r>
            <a:r>
              <a:rPr lang="es-ES_tradnl" sz="1600" dirty="0"/>
              <a:t>-procesamiento y monitoreo, el modelo de microservicios se ajusta perfectamente.</a:t>
            </a:r>
          </a:p>
          <a:p>
            <a:pPr marL="0" indent="0">
              <a:buNone/>
            </a:pPr>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68</a:t>
            </a:fld>
            <a:endParaRPr lang="en-US" dirty="0"/>
          </a:p>
        </p:txBody>
      </p:sp>
      <p:sp>
        <p:nvSpPr>
          <p:cNvPr id="4" name="Rectangle 3">
            <a:extLst>
              <a:ext uri="{FF2B5EF4-FFF2-40B4-BE49-F238E27FC236}">
                <a16:creationId xmlns:a16="http://schemas.microsoft.com/office/drawing/2014/main" id="{86F19B1E-8A8E-9149-83AA-F4BA2F1709E3}"/>
              </a:ext>
            </a:extLst>
          </p:cNvPr>
          <p:cNvSpPr/>
          <p:nvPr/>
        </p:nvSpPr>
        <p:spPr>
          <a:xfrm>
            <a:off x="2367967" y="3575740"/>
            <a:ext cx="2427005" cy="260725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1F09D7C5-6D4B-B4FA-115E-126CCB77419A}"/>
              </a:ext>
            </a:extLst>
          </p:cNvPr>
          <p:cNvSpPr/>
          <p:nvPr/>
        </p:nvSpPr>
        <p:spPr>
          <a:xfrm>
            <a:off x="2528913" y="3653664"/>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Ingesta de datos</a:t>
            </a:r>
          </a:p>
        </p:txBody>
      </p:sp>
      <p:sp>
        <p:nvSpPr>
          <p:cNvPr id="8" name="Rectangle 7">
            <a:extLst>
              <a:ext uri="{FF2B5EF4-FFF2-40B4-BE49-F238E27FC236}">
                <a16:creationId xmlns:a16="http://schemas.microsoft.com/office/drawing/2014/main" id="{97F5C3A6-30D6-5DB0-890F-AD63EF1566BD}"/>
              </a:ext>
            </a:extLst>
          </p:cNvPr>
          <p:cNvSpPr/>
          <p:nvPr/>
        </p:nvSpPr>
        <p:spPr>
          <a:xfrm>
            <a:off x="2528913" y="4163037"/>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Preparación de datos</a:t>
            </a:r>
          </a:p>
        </p:txBody>
      </p:sp>
      <p:sp>
        <p:nvSpPr>
          <p:cNvPr id="9" name="Rectangle 8">
            <a:extLst>
              <a:ext uri="{FF2B5EF4-FFF2-40B4-BE49-F238E27FC236}">
                <a16:creationId xmlns:a16="http://schemas.microsoft.com/office/drawing/2014/main" id="{07EBF8E4-626A-D16A-3338-4132A397003F}"/>
              </a:ext>
            </a:extLst>
          </p:cNvPr>
          <p:cNvSpPr/>
          <p:nvPr/>
        </p:nvSpPr>
        <p:spPr>
          <a:xfrm>
            <a:off x="2528912" y="4672410"/>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Entrenamiento</a:t>
            </a:r>
          </a:p>
        </p:txBody>
      </p:sp>
      <p:sp>
        <p:nvSpPr>
          <p:cNvPr id="10" name="Rectangle 9">
            <a:extLst>
              <a:ext uri="{FF2B5EF4-FFF2-40B4-BE49-F238E27FC236}">
                <a16:creationId xmlns:a16="http://schemas.microsoft.com/office/drawing/2014/main" id="{98FFEA66-01B2-1620-4864-B9C27D9AD64B}"/>
              </a:ext>
            </a:extLst>
          </p:cNvPr>
          <p:cNvSpPr/>
          <p:nvPr/>
        </p:nvSpPr>
        <p:spPr>
          <a:xfrm>
            <a:off x="2528911" y="5181783"/>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Inferencia</a:t>
            </a:r>
          </a:p>
        </p:txBody>
      </p:sp>
      <p:sp>
        <p:nvSpPr>
          <p:cNvPr id="11" name="Rectangle 10">
            <a:extLst>
              <a:ext uri="{FF2B5EF4-FFF2-40B4-BE49-F238E27FC236}">
                <a16:creationId xmlns:a16="http://schemas.microsoft.com/office/drawing/2014/main" id="{65996F92-9818-B488-D5F2-A6586A6E81BD}"/>
              </a:ext>
            </a:extLst>
          </p:cNvPr>
          <p:cNvSpPr/>
          <p:nvPr/>
        </p:nvSpPr>
        <p:spPr>
          <a:xfrm>
            <a:off x="2528910" y="5678116"/>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Monitoreo</a:t>
            </a:r>
          </a:p>
        </p:txBody>
      </p:sp>
      <p:sp>
        <p:nvSpPr>
          <p:cNvPr id="13" name="Rectangle 12">
            <a:extLst>
              <a:ext uri="{FF2B5EF4-FFF2-40B4-BE49-F238E27FC236}">
                <a16:creationId xmlns:a16="http://schemas.microsoft.com/office/drawing/2014/main" id="{81D74BBA-E746-44E1-B822-C091C2EAF759}"/>
              </a:ext>
            </a:extLst>
          </p:cNvPr>
          <p:cNvSpPr/>
          <p:nvPr/>
        </p:nvSpPr>
        <p:spPr>
          <a:xfrm>
            <a:off x="9195817" y="5181783"/>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Monitoreo</a:t>
            </a:r>
          </a:p>
        </p:txBody>
      </p:sp>
      <p:sp>
        <p:nvSpPr>
          <p:cNvPr id="14" name="Rectangle 13">
            <a:extLst>
              <a:ext uri="{FF2B5EF4-FFF2-40B4-BE49-F238E27FC236}">
                <a16:creationId xmlns:a16="http://schemas.microsoft.com/office/drawing/2014/main" id="{802D3443-7E0A-1911-56B9-AB28C9D1C8FB}"/>
              </a:ext>
            </a:extLst>
          </p:cNvPr>
          <p:cNvSpPr/>
          <p:nvPr/>
        </p:nvSpPr>
        <p:spPr>
          <a:xfrm>
            <a:off x="9086315" y="3913802"/>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Inferencia</a:t>
            </a:r>
          </a:p>
        </p:txBody>
      </p:sp>
      <p:sp>
        <p:nvSpPr>
          <p:cNvPr id="15" name="Rectangle 14">
            <a:extLst>
              <a:ext uri="{FF2B5EF4-FFF2-40B4-BE49-F238E27FC236}">
                <a16:creationId xmlns:a16="http://schemas.microsoft.com/office/drawing/2014/main" id="{E3B2BD3A-B71A-92B3-98EE-A451DCF3FF7C}"/>
              </a:ext>
            </a:extLst>
          </p:cNvPr>
          <p:cNvSpPr/>
          <p:nvPr/>
        </p:nvSpPr>
        <p:spPr>
          <a:xfrm>
            <a:off x="6584603" y="3719816"/>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Entrenamiento</a:t>
            </a:r>
          </a:p>
        </p:txBody>
      </p:sp>
      <p:sp>
        <p:nvSpPr>
          <p:cNvPr id="16" name="Rectangle 15">
            <a:extLst>
              <a:ext uri="{FF2B5EF4-FFF2-40B4-BE49-F238E27FC236}">
                <a16:creationId xmlns:a16="http://schemas.microsoft.com/office/drawing/2014/main" id="{E1AC476E-1920-67F0-F6FE-90A3C97CCF6E}"/>
              </a:ext>
            </a:extLst>
          </p:cNvPr>
          <p:cNvSpPr/>
          <p:nvPr/>
        </p:nvSpPr>
        <p:spPr>
          <a:xfrm>
            <a:off x="5327590" y="4222174"/>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Entrenamiento</a:t>
            </a:r>
          </a:p>
        </p:txBody>
      </p:sp>
      <p:sp>
        <p:nvSpPr>
          <p:cNvPr id="17" name="Rectangle 16">
            <a:extLst>
              <a:ext uri="{FF2B5EF4-FFF2-40B4-BE49-F238E27FC236}">
                <a16:creationId xmlns:a16="http://schemas.microsoft.com/office/drawing/2014/main" id="{5DDFD196-541A-3F25-5592-5D598B6AD86C}"/>
              </a:ext>
            </a:extLst>
          </p:cNvPr>
          <p:cNvSpPr/>
          <p:nvPr/>
        </p:nvSpPr>
        <p:spPr>
          <a:xfrm>
            <a:off x="6021937" y="5036606"/>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Preparación de datos</a:t>
            </a:r>
          </a:p>
        </p:txBody>
      </p:sp>
      <p:sp>
        <p:nvSpPr>
          <p:cNvPr id="18" name="Rectangle 17">
            <a:extLst>
              <a:ext uri="{FF2B5EF4-FFF2-40B4-BE49-F238E27FC236}">
                <a16:creationId xmlns:a16="http://schemas.microsoft.com/office/drawing/2014/main" id="{44D78C27-C6A4-05EA-400B-6BA410F993BA}"/>
              </a:ext>
            </a:extLst>
          </p:cNvPr>
          <p:cNvSpPr/>
          <p:nvPr/>
        </p:nvSpPr>
        <p:spPr>
          <a:xfrm>
            <a:off x="6704245" y="5845001"/>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Ingesta de datos</a:t>
            </a:r>
          </a:p>
        </p:txBody>
      </p:sp>
      <p:cxnSp>
        <p:nvCxnSpPr>
          <p:cNvPr id="20" name="Straight Connector 19">
            <a:extLst>
              <a:ext uri="{FF2B5EF4-FFF2-40B4-BE49-F238E27FC236}">
                <a16:creationId xmlns:a16="http://schemas.microsoft.com/office/drawing/2014/main" id="{050DE9FA-84B1-B910-D3C8-2F89102CFDB7}"/>
              </a:ext>
            </a:extLst>
          </p:cNvPr>
          <p:cNvCxnSpPr>
            <a:stCxn id="18" idx="0"/>
            <a:endCxn id="17" idx="2"/>
          </p:cNvCxnSpPr>
          <p:nvPr/>
        </p:nvCxnSpPr>
        <p:spPr>
          <a:xfrm flipH="1" flipV="1">
            <a:off x="7086601" y="5459510"/>
            <a:ext cx="682308" cy="3854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8ACD088-D175-249B-B389-98D37582EC7A}"/>
              </a:ext>
            </a:extLst>
          </p:cNvPr>
          <p:cNvCxnSpPr>
            <a:cxnSpLocks/>
            <a:stCxn id="17" idx="0"/>
            <a:endCxn id="16" idx="2"/>
          </p:cNvCxnSpPr>
          <p:nvPr/>
        </p:nvCxnSpPr>
        <p:spPr>
          <a:xfrm flipH="1" flipV="1">
            <a:off x="6392254" y="4645078"/>
            <a:ext cx="694347" cy="39152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1CD30A6-C515-08E0-2310-8837DE6E7231}"/>
              </a:ext>
            </a:extLst>
          </p:cNvPr>
          <p:cNvCxnSpPr>
            <a:cxnSpLocks/>
            <a:stCxn id="17" idx="0"/>
            <a:endCxn id="15" idx="2"/>
          </p:cNvCxnSpPr>
          <p:nvPr/>
        </p:nvCxnSpPr>
        <p:spPr>
          <a:xfrm flipV="1">
            <a:off x="7086601" y="4142720"/>
            <a:ext cx="562666" cy="89388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0BC7716-AD77-1F18-E82A-4925A8429EED}"/>
              </a:ext>
            </a:extLst>
          </p:cNvPr>
          <p:cNvCxnSpPr>
            <a:cxnSpLocks/>
            <a:stCxn id="17" idx="0"/>
            <a:endCxn id="14" idx="1"/>
          </p:cNvCxnSpPr>
          <p:nvPr/>
        </p:nvCxnSpPr>
        <p:spPr>
          <a:xfrm flipV="1">
            <a:off x="7086601" y="4125254"/>
            <a:ext cx="1999714" cy="9113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B537C66F-2EDE-FBEE-29F2-2EA380ECE65B}"/>
              </a:ext>
            </a:extLst>
          </p:cNvPr>
          <p:cNvCxnSpPr>
            <a:cxnSpLocks/>
            <a:stCxn id="14" idx="2"/>
            <a:endCxn id="13" idx="0"/>
          </p:cNvCxnSpPr>
          <p:nvPr/>
        </p:nvCxnSpPr>
        <p:spPr>
          <a:xfrm>
            <a:off x="10150979" y="4336706"/>
            <a:ext cx="109502" cy="845077"/>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42BAE4E2-C55D-5C22-C5C9-DF4E8C239C5F}"/>
              </a:ext>
            </a:extLst>
          </p:cNvPr>
          <p:cNvSpPr txBox="1"/>
          <p:nvPr/>
        </p:nvSpPr>
        <p:spPr>
          <a:xfrm>
            <a:off x="2938586" y="3256615"/>
            <a:ext cx="1309974" cy="369332"/>
          </a:xfrm>
          <a:prstGeom prst="rect">
            <a:avLst/>
          </a:prstGeom>
          <a:noFill/>
        </p:spPr>
        <p:txBody>
          <a:bodyPr wrap="none" rtlCol="0">
            <a:spAutoFit/>
          </a:bodyPr>
          <a:lstStyle/>
          <a:p>
            <a:r>
              <a:rPr lang="es-ES_tradnl" dirty="0">
                <a:solidFill>
                  <a:schemeClr val="accent4">
                    <a:lumMod val="75000"/>
                  </a:schemeClr>
                </a:solidFill>
              </a:rPr>
              <a:t>Monolítico</a:t>
            </a:r>
          </a:p>
        </p:txBody>
      </p:sp>
      <p:sp>
        <p:nvSpPr>
          <p:cNvPr id="35" name="TextBox 34">
            <a:extLst>
              <a:ext uri="{FF2B5EF4-FFF2-40B4-BE49-F238E27FC236}">
                <a16:creationId xmlns:a16="http://schemas.microsoft.com/office/drawing/2014/main" id="{16A7306C-E7ED-50D5-64FE-B0476F086445}"/>
              </a:ext>
            </a:extLst>
          </p:cNvPr>
          <p:cNvSpPr txBox="1"/>
          <p:nvPr/>
        </p:nvSpPr>
        <p:spPr>
          <a:xfrm>
            <a:off x="7403817" y="3264631"/>
            <a:ext cx="1687321" cy="369332"/>
          </a:xfrm>
          <a:prstGeom prst="rect">
            <a:avLst/>
          </a:prstGeom>
          <a:noFill/>
        </p:spPr>
        <p:txBody>
          <a:bodyPr wrap="none" rtlCol="0">
            <a:spAutoFit/>
          </a:bodyPr>
          <a:lstStyle/>
          <a:p>
            <a:r>
              <a:rPr lang="es-ES_tradnl" dirty="0">
                <a:solidFill>
                  <a:schemeClr val="accent4">
                    <a:lumMod val="75000"/>
                  </a:schemeClr>
                </a:solidFill>
              </a:rPr>
              <a:t>Microservicios</a:t>
            </a:r>
          </a:p>
        </p:txBody>
      </p:sp>
    </p:spTree>
    <p:extLst>
      <p:ext uri="{BB962C8B-B14F-4D97-AF65-F5344CB8AC3E}">
        <p14:creationId xmlns:p14="http://schemas.microsoft.com/office/powerpoint/2010/main" val="304407134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Contenedores y 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Un problema de microservicios es que cada servicio es independiente, y eso genera mucha redundancia. Cada uno de ellos requeriría una máquina virtual con un sistema operativo instalado, librarías y binarios + recursos de CPU y memoria, inclusive si el servicio no está funcionando al 100%.</a:t>
            </a:r>
          </a:p>
          <a:p>
            <a:pPr marL="0" indent="0">
              <a:buNone/>
            </a:pPr>
            <a:r>
              <a:rPr lang="es-ES_tradnl" sz="2000" dirty="0"/>
              <a:t>Aquí es donde aparecen los </a:t>
            </a:r>
            <a:r>
              <a:rPr lang="es-ES_tradnl" sz="2000" b="1" dirty="0">
                <a:solidFill>
                  <a:schemeClr val="accent4">
                    <a:lumMod val="75000"/>
                  </a:schemeClr>
                </a:solidFill>
              </a:rPr>
              <a:t>contenedores</a:t>
            </a:r>
            <a:r>
              <a:rPr lang="es-ES_tradnl" sz="2000" dirty="0"/>
              <a:t>. </a:t>
            </a:r>
          </a:p>
          <a:p>
            <a:pPr marL="0" indent="0">
              <a:buNone/>
            </a:pPr>
            <a:r>
              <a:rPr lang="es-ES_tradnl" sz="2000" dirty="0"/>
              <a:t>Los contenedores son una unidad estándar de software que empaqueta código y todas sus dependencias para que la aplicación se ejecute de manera rápida y confiable de un entorno a otro. </a:t>
            </a:r>
          </a:p>
          <a:p>
            <a:pPr marL="0" indent="0">
              <a:buNone/>
            </a:pPr>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69</a:t>
            </a:fld>
            <a:endParaRPr lang="en-US" dirty="0"/>
          </a:p>
        </p:txBody>
      </p:sp>
    </p:spTree>
    <p:extLst>
      <p:ext uri="{BB962C8B-B14F-4D97-AF65-F5344CB8AC3E}">
        <p14:creationId xmlns:p14="http://schemas.microsoft.com/office/powerpoint/2010/main" val="1680443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705A9C-9009-D841-89F2-CB1F4D96FD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5A7E5E-DD2A-300F-D936-C824BB09F737}"/>
              </a:ext>
            </a:extLst>
          </p:cNvPr>
          <p:cNvSpPr>
            <a:spLocks noGrp="1"/>
          </p:cNvSpPr>
          <p:nvPr>
            <p:ph type="title"/>
          </p:nvPr>
        </p:nvSpPr>
        <p:spPr/>
        <p:txBody>
          <a:bodyPr>
            <a:normAutofit/>
          </a:bodyPr>
          <a:lstStyle/>
          <a:p>
            <a:r>
              <a:rPr lang="es-ES_tradnl" dirty="0"/>
              <a:t>Machine </a:t>
            </a:r>
            <a:r>
              <a:rPr lang="es-ES_tradnl" dirty="0" err="1"/>
              <a:t>Learning</a:t>
            </a:r>
            <a:r>
              <a:rPr lang="es-ES_tradnl" dirty="0"/>
              <a:t> </a:t>
            </a:r>
            <a:r>
              <a:rPr lang="es-ES_tradnl" dirty="0" err="1"/>
              <a:t>Operations</a:t>
            </a:r>
            <a:r>
              <a:rPr lang="es-ES_tradnl" dirty="0"/>
              <a:t> (</a:t>
            </a:r>
            <a:r>
              <a:rPr lang="es-ES_tradnl" dirty="0" err="1"/>
              <a:t>MLOps</a:t>
            </a:r>
            <a:r>
              <a:rPr lang="es-ES_tradnl" dirty="0"/>
              <a:t>)</a:t>
            </a:r>
          </a:p>
        </p:txBody>
      </p:sp>
      <p:sp>
        <p:nvSpPr>
          <p:cNvPr id="3" name="Content Placeholder 2">
            <a:extLst>
              <a:ext uri="{FF2B5EF4-FFF2-40B4-BE49-F238E27FC236}">
                <a16:creationId xmlns:a16="http://schemas.microsoft.com/office/drawing/2014/main" id="{A299D914-CFCB-8C69-48D7-7B293EE06C9D}"/>
              </a:ext>
            </a:extLst>
          </p:cNvPr>
          <p:cNvSpPr>
            <a:spLocks noGrp="1"/>
          </p:cNvSpPr>
          <p:nvPr>
            <p:ph idx="1"/>
          </p:nvPr>
        </p:nvSpPr>
        <p:spPr>
          <a:xfrm>
            <a:off x="458694" y="3135086"/>
            <a:ext cx="11274612" cy="3010127"/>
          </a:xfrm>
        </p:spPr>
        <p:txBody>
          <a:bodyPr>
            <a:normAutofit/>
          </a:bodyPr>
          <a:lstStyle/>
          <a:p>
            <a:pPr marL="0" indent="0">
              <a:buNone/>
            </a:pPr>
            <a:r>
              <a:rPr lang="es-ES_tradnl" sz="2000" dirty="0" err="1"/>
              <a:t>MLOps</a:t>
            </a:r>
            <a:r>
              <a:rPr lang="es-ES_tradnl" sz="2000" dirty="0"/>
              <a:t> es una </a:t>
            </a:r>
            <a:r>
              <a:rPr lang="es-ES_tradnl" sz="2000" b="1" dirty="0"/>
              <a:t>disciplina emergente </a:t>
            </a:r>
            <a:r>
              <a:rPr lang="es-ES_tradnl" sz="2000" dirty="0"/>
              <a:t>que se enfoca en la gestión de los modelos de machine </a:t>
            </a:r>
            <a:r>
              <a:rPr lang="es-ES_tradnl" sz="2000" dirty="0" err="1"/>
              <a:t>learning</a:t>
            </a:r>
            <a:r>
              <a:rPr lang="es-ES_tradnl" sz="2000" dirty="0"/>
              <a:t> en producción y busca establecer procesos y herramientas para garantizar que los modelos de machine </a:t>
            </a:r>
            <a:r>
              <a:rPr lang="es-ES_tradnl" sz="2000" dirty="0" err="1"/>
              <a:t>learning</a:t>
            </a:r>
            <a:r>
              <a:rPr lang="es-ES_tradnl" sz="2000" dirty="0"/>
              <a:t> sean precisos, escalables y adaptables a diferentes situaciones.</a:t>
            </a:r>
          </a:p>
        </p:txBody>
      </p:sp>
      <p:sp>
        <p:nvSpPr>
          <p:cNvPr id="6" name="Slide Number Placeholder 5">
            <a:extLst>
              <a:ext uri="{FF2B5EF4-FFF2-40B4-BE49-F238E27FC236}">
                <a16:creationId xmlns:a16="http://schemas.microsoft.com/office/drawing/2014/main" id="{B7D8B301-CB10-81AB-83C3-9856E61EB306}"/>
              </a:ext>
            </a:extLst>
          </p:cNvPr>
          <p:cNvSpPr>
            <a:spLocks noGrp="1"/>
          </p:cNvSpPr>
          <p:nvPr>
            <p:ph type="sldNum" sz="quarter" idx="12"/>
          </p:nvPr>
        </p:nvSpPr>
        <p:spPr/>
        <p:txBody>
          <a:bodyPr/>
          <a:lstStyle/>
          <a:p>
            <a:fld id="{73B850FF-6169-4056-8077-06FFA93A5366}" type="slidenum">
              <a:rPr lang="en-US" sz="1400" smtClean="0"/>
              <a:t>7</a:t>
            </a:fld>
            <a:endParaRPr lang="en-US" dirty="0"/>
          </a:p>
        </p:txBody>
      </p:sp>
      <p:sp>
        <p:nvSpPr>
          <p:cNvPr id="8" name="Rectangle 7">
            <a:extLst>
              <a:ext uri="{FF2B5EF4-FFF2-40B4-BE49-F238E27FC236}">
                <a16:creationId xmlns:a16="http://schemas.microsoft.com/office/drawing/2014/main" id="{354B4AAE-FDE9-F5D5-5B8A-8194FC066D75}"/>
              </a:ext>
            </a:extLst>
          </p:cNvPr>
          <p:cNvSpPr/>
          <p:nvPr/>
        </p:nvSpPr>
        <p:spPr>
          <a:xfrm>
            <a:off x="458695" y="1679508"/>
            <a:ext cx="11274612" cy="13669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just"/>
            <a:r>
              <a:rPr lang="es-ES_tradnl" b="1" dirty="0" err="1"/>
              <a:t>MLOps</a:t>
            </a:r>
            <a:r>
              <a:rPr lang="es-ES_tradnl" dirty="0"/>
              <a:t>, o </a:t>
            </a:r>
            <a:r>
              <a:rPr lang="es-ES_tradnl" b="1" dirty="0"/>
              <a:t>Machine </a:t>
            </a:r>
            <a:r>
              <a:rPr lang="es-ES_tradnl" b="1" dirty="0" err="1"/>
              <a:t>Learning</a:t>
            </a:r>
            <a:r>
              <a:rPr lang="es-ES_tradnl" b="1" dirty="0"/>
              <a:t> </a:t>
            </a:r>
            <a:r>
              <a:rPr lang="es-ES_tradnl" b="1" dirty="0" err="1"/>
              <a:t>Operations</a:t>
            </a:r>
            <a:r>
              <a:rPr lang="es-ES_tradnl" dirty="0"/>
              <a:t>, es un término que se refiere a las prácticas y herramientas utilizadas para gestionar y desplegar modelos de aprendizaje automático a gran escala en producción de manera efectiva y eficiente.</a:t>
            </a:r>
          </a:p>
        </p:txBody>
      </p:sp>
      <p:sp>
        <p:nvSpPr>
          <p:cNvPr id="10" name="Footer Placeholder 4">
            <a:extLst>
              <a:ext uri="{FF2B5EF4-FFF2-40B4-BE49-F238E27FC236}">
                <a16:creationId xmlns:a16="http://schemas.microsoft.com/office/drawing/2014/main" id="{D0860D19-8B97-0C42-721C-CE12690998ED}"/>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pic>
        <p:nvPicPr>
          <p:cNvPr id="14" name="Picture 13" descr="A diagram of a computer program&#10;&#10;Description automatically generated">
            <a:extLst>
              <a:ext uri="{FF2B5EF4-FFF2-40B4-BE49-F238E27FC236}">
                <a16:creationId xmlns:a16="http://schemas.microsoft.com/office/drawing/2014/main" id="{1353A2BC-4C71-34F4-64B6-C983DE391742}"/>
              </a:ext>
            </a:extLst>
          </p:cNvPr>
          <p:cNvPicPr>
            <a:picLocks noChangeAspect="1"/>
          </p:cNvPicPr>
          <p:nvPr/>
        </p:nvPicPr>
        <p:blipFill>
          <a:blip r:embed="rId2"/>
          <a:stretch>
            <a:fillRect/>
          </a:stretch>
        </p:blipFill>
        <p:spPr>
          <a:xfrm>
            <a:off x="3727612" y="4396811"/>
            <a:ext cx="4736776" cy="1837045"/>
          </a:xfrm>
          <a:prstGeom prst="rect">
            <a:avLst/>
          </a:prstGeom>
        </p:spPr>
      </p:pic>
      <p:sp>
        <p:nvSpPr>
          <p:cNvPr id="15" name="TextBox 14">
            <a:extLst>
              <a:ext uri="{FF2B5EF4-FFF2-40B4-BE49-F238E27FC236}">
                <a16:creationId xmlns:a16="http://schemas.microsoft.com/office/drawing/2014/main" id="{F6AFF283-1801-3D56-57BA-158612522626}"/>
              </a:ext>
            </a:extLst>
          </p:cNvPr>
          <p:cNvSpPr txBox="1"/>
          <p:nvPr/>
        </p:nvSpPr>
        <p:spPr>
          <a:xfrm>
            <a:off x="7842412" y="6233856"/>
            <a:ext cx="2649636" cy="276999"/>
          </a:xfrm>
          <a:prstGeom prst="rect">
            <a:avLst/>
          </a:prstGeom>
          <a:noFill/>
        </p:spPr>
        <p:txBody>
          <a:bodyPr wrap="none" rtlCol="0">
            <a:spAutoFit/>
          </a:bodyPr>
          <a:lstStyle/>
          <a:p>
            <a:r>
              <a:rPr lang="es-ES_tradnl" sz="1200" dirty="0">
                <a:solidFill>
                  <a:schemeClr val="bg1">
                    <a:lumMod val="65000"/>
                  </a:schemeClr>
                </a:solidFill>
              </a:rPr>
              <a:t>Imagen obtenida de </a:t>
            </a:r>
            <a:r>
              <a:rPr lang="en-US" sz="1200" dirty="0">
                <a:solidFill>
                  <a:schemeClr val="bg1">
                    <a:lumMod val="65000"/>
                  </a:schemeClr>
                </a:solidFill>
              </a:rPr>
              <a:t>Neal Analytics</a:t>
            </a:r>
            <a:endParaRPr lang="es-ES_tradnl" sz="1200" dirty="0">
              <a:solidFill>
                <a:schemeClr val="bg1">
                  <a:lumMod val="65000"/>
                </a:schemeClr>
              </a:solidFill>
            </a:endParaRPr>
          </a:p>
        </p:txBody>
      </p:sp>
    </p:spTree>
    <p:extLst>
      <p:ext uri="{BB962C8B-B14F-4D97-AF65-F5344CB8AC3E}">
        <p14:creationId xmlns:p14="http://schemas.microsoft.com/office/powerpoint/2010/main" val="413301964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Contenedores y Docker</a:t>
            </a:r>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70</a:t>
            </a:fld>
            <a:endParaRPr lang="en-US" dirty="0"/>
          </a:p>
        </p:txBody>
      </p:sp>
      <p:sp>
        <p:nvSpPr>
          <p:cNvPr id="8" name="Rectangle 7">
            <a:extLst>
              <a:ext uri="{FF2B5EF4-FFF2-40B4-BE49-F238E27FC236}">
                <a16:creationId xmlns:a16="http://schemas.microsoft.com/office/drawing/2014/main" id="{54A103FB-5174-C2DC-C910-9CB92100D022}"/>
              </a:ext>
            </a:extLst>
          </p:cNvPr>
          <p:cNvSpPr/>
          <p:nvPr/>
        </p:nvSpPr>
        <p:spPr>
          <a:xfrm>
            <a:off x="1589518" y="4059252"/>
            <a:ext cx="3512321" cy="435836"/>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Docker</a:t>
            </a:r>
          </a:p>
        </p:txBody>
      </p:sp>
      <p:sp>
        <p:nvSpPr>
          <p:cNvPr id="9" name="Rectangle 8">
            <a:extLst>
              <a:ext uri="{FF2B5EF4-FFF2-40B4-BE49-F238E27FC236}">
                <a16:creationId xmlns:a16="http://schemas.microsoft.com/office/drawing/2014/main" id="{D86DAE07-9BDA-7F10-1818-4741A0B434C3}"/>
              </a:ext>
            </a:extLst>
          </p:cNvPr>
          <p:cNvSpPr/>
          <p:nvPr/>
        </p:nvSpPr>
        <p:spPr>
          <a:xfrm>
            <a:off x="1589518" y="4587667"/>
            <a:ext cx="3512321" cy="43583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Sistema operativo del Host</a:t>
            </a:r>
          </a:p>
        </p:txBody>
      </p:sp>
      <p:sp>
        <p:nvSpPr>
          <p:cNvPr id="10" name="Rectangle 9">
            <a:extLst>
              <a:ext uri="{FF2B5EF4-FFF2-40B4-BE49-F238E27FC236}">
                <a16:creationId xmlns:a16="http://schemas.microsoft.com/office/drawing/2014/main" id="{F9E7D971-FA86-5239-A551-0494F1AA06BD}"/>
              </a:ext>
            </a:extLst>
          </p:cNvPr>
          <p:cNvSpPr/>
          <p:nvPr/>
        </p:nvSpPr>
        <p:spPr>
          <a:xfrm>
            <a:off x="1589517" y="5140015"/>
            <a:ext cx="3512321" cy="43583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Infraestructura</a:t>
            </a:r>
          </a:p>
        </p:txBody>
      </p:sp>
      <p:sp>
        <p:nvSpPr>
          <p:cNvPr id="13" name="Rectangle 12">
            <a:extLst>
              <a:ext uri="{FF2B5EF4-FFF2-40B4-BE49-F238E27FC236}">
                <a16:creationId xmlns:a16="http://schemas.microsoft.com/office/drawing/2014/main" id="{BDD3F49A-872B-BC24-B05F-8F6FA2FC7CE5}"/>
              </a:ext>
            </a:extLst>
          </p:cNvPr>
          <p:cNvSpPr/>
          <p:nvPr/>
        </p:nvSpPr>
        <p:spPr>
          <a:xfrm>
            <a:off x="7085886" y="3153398"/>
            <a:ext cx="1059677" cy="8328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err="1"/>
              <a:t>Guest</a:t>
            </a:r>
            <a:r>
              <a:rPr lang="es-ES_tradnl" sz="1400" dirty="0"/>
              <a:t> OS</a:t>
            </a:r>
          </a:p>
        </p:txBody>
      </p:sp>
      <p:sp>
        <p:nvSpPr>
          <p:cNvPr id="14" name="Rectangle 13">
            <a:extLst>
              <a:ext uri="{FF2B5EF4-FFF2-40B4-BE49-F238E27FC236}">
                <a16:creationId xmlns:a16="http://schemas.microsoft.com/office/drawing/2014/main" id="{46592EBA-76DC-3B0C-4A35-C84E7F7EECAD}"/>
              </a:ext>
            </a:extLst>
          </p:cNvPr>
          <p:cNvSpPr/>
          <p:nvPr/>
        </p:nvSpPr>
        <p:spPr>
          <a:xfrm>
            <a:off x="2815837" y="2098482"/>
            <a:ext cx="1059680" cy="185756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App B</a:t>
            </a:r>
          </a:p>
        </p:txBody>
      </p:sp>
      <p:sp>
        <p:nvSpPr>
          <p:cNvPr id="15" name="Rectangle 14">
            <a:extLst>
              <a:ext uri="{FF2B5EF4-FFF2-40B4-BE49-F238E27FC236}">
                <a16:creationId xmlns:a16="http://schemas.microsoft.com/office/drawing/2014/main" id="{7E0203BD-A83D-46A1-65C2-FBD9EA55B210}"/>
              </a:ext>
            </a:extLst>
          </p:cNvPr>
          <p:cNvSpPr/>
          <p:nvPr/>
        </p:nvSpPr>
        <p:spPr>
          <a:xfrm>
            <a:off x="1589517" y="2098481"/>
            <a:ext cx="1059680" cy="185756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App A</a:t>
            </a:r>
          </a:p>
        </p:txBody>
      </p:sp>
      <p:sp>
        <p:nvSpPr>
          <p:cNvPr id="16" name="Rectangle 15">
            <a:extLst>
              <a:ext uri="{FF2B5EF4-FFF2-40B4-BE49-F238E27FC236}">
                <a16:creationId xmlns:a16="http://schemas.microsoft.com/office/drawing/2014/main" id="{B95ABF26-A42C-F053-DF3D-F4935FF7843A}"/>
              </a:ext>
            </a:extLst>
          </p:cNvPr>
          <p:cNvSpPr/>
          <p:nvPr/>
        </p:nvSpPr>
        <p:spPr>
          <a:xfrm>
            <a:off x="7085887" y="5140878"/>
            <a:ext cx="3512321" cy="43583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Infraestructura</a:t>
            </a:r>
          </a:p>
        </p:txBody>
      </p:sp>
      <p:sp>
        <p:nvSpPr>
          <p:cNvPr id="17" name="Rectangle 16">
            <a:extLst>
              <a:ext uri="{FF2B5EF4-FFF2-40B4-BE49-F238E27FC236}">
                <a16:creationId xmlns:a16="http://schemas.microsoft.com/office/drawing/2014/main" id="{118E379C-7ED2-F2DD-30DE-C57736000DD3}"/>
              </a:ext>
            </a:extLst>
          </p:cNvPr>
          <p:cNvSpPr/>
          <p:nvPr/>
        </p:nvSpPr>
        <p:spPr>
          <a:xfrm>
            <a:off x="7085886" y="4587667"/>
            <a:ext cx="3512321" cy="43583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Sistema operativo del Host</a:t>
            </a:r>
          </a:p>
        </p:txBody>
      </p:sp>
      <p:sp>
        <p:nvSpPr>
          <p:cNvPr id="19" name="Rectangle 18">
            <a:extLst>
              <a:ext uri="{FF2B5EF4-FFF2-40B4-BE49-F238E27FC236}">
                <a16:creationId xmlns:a16="http://schemas.microsoft.com/office/drawing/2014/main" id="{D8AAE6D8-FE96-8039-8457-6BFBF12CA820}"/>
              </a:ext>
            </a:extLst>
          </p:cNvPr>
          <p:cNvSpPr/>
          <p:nvPr/>
        </p:nvSpPr>
        <p:spPr>
          <a:xfrm>
            <a:off x="7085886" y="4059252"/>
            <a:ext cx="3512321" cy="43583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err="1"/>
              <a:t>Hipervisor</a:t>
            </a:r>
            <a:endParaRPr lang="es-ES_tradnl" dirty="0"/>
          </a:p>
        </p:txBody>
      </p:sp>
      <p:sp>
        <p:nvSpPr>
          <p:cNvPr id="20" name="Rectangle 19">
            <a:extLst>
              <a:ext uri="{FF2B5EF4-FFF2-40B4-BE49-F238E27FC236}">
                <a16:creationId xmlns:a16="http://schemas.microsoft.com/office/drawing/2014/main" id="{967998F4-CAD5-8588-2C19-9BFF2AF82EF6}"/>
              </a:ext>
            </a:extLst>
          </p:cNvPr>
          <p:cNvSpPr/>
          <p:nvPr/>
        </p:nvSpPr>
        <p:spPr>
          <a:xfrm>
            <a:off x="8302915" y="3135795"/>
            <a:ext cx="1059677" cy="8328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err="1"/>
              <a:t>Guest</a:t>
            </a:r>
            <a:r>
              <a:rPr lang="es-ES_tradnl" sz="1400" dirty="0"/>
              <a:t> OS</a:t>
            </a:r>
          </a:p>
        </p:txBody>
      </p:sp>
      <p:sp>
        <p:nvSpPr>
          <p:cNvPr id="21" name="Rectangle 20">
            <a:extLst>
              <a:ext uri="{FF2B5EF4-FFF2-40B4-BE49-F238E27FC236}">
                <a16:creationId xmlns:a16="http://schemas.microsoft.com/office/drawing/2014/main" id="{E6A26BC5-112C-DCD7-66DD-30506C3324A0}"/>
              </a:ext>
            </a:extLst>
          </p:cNvPr>
          <p:cNvSpPr/>
          <p:nvPr/>
        </p:nvSpPr>
        <p:spPr>
          <a:xfrm>
            <a:off x="9519944" y="3135795"/>
            <a:ext cx="1059677" cy="8328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err="1"/>
              <a:t>Guest</a:t>
            </a:r>
            <a:r>
              <a:rPr lang="es-ES_tradnl" sz="1400" dirty="0"/>
              <a:t> OS</a:t>
            </a:r>
          </a:p>
        </p:txBody>
      </p:sp>
      <p:sp>
        <p:nvSpPr>
          <p:cNvPr id="22" name="Rectangle 21">
            <a:extLst>
              <a:ext uri="{FF2B5EF4-FFF2-40B4-BE49-F238E27FC236}">
                <a16:creationId xmlns:a16="http://schemas.microsoft.com/office/drawing/2014/main" id="{A3F976B6-010E-FC46-8272-9B47EFE39220}"/>
              </a:ext>
            </a:extLst>
          </p:cNvPr>
          <p:cNvSpPr/>
          <p:nvPr/>
        </p:nvSpPr>
        <p:spPr>
          <a:xfrm>
            <a:off x="7263926" y="2222493"/>
            <a:ext cx="692210" cy="83288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200" dirty="0"/>
              <a:t>App A</a:t>
            </a:r>
          </a:p>
        </p:txBody>
      </p:sp>
      <p:sp>
        <p:nvSpPr>
          <p:cNvPr id="23" name="Rectangle 22">
            <a:extLst>
              <a:ext uri="{FF2B5EF4-FFF2-40B4-BE49-F238E27FC236}">
                <a16:creationId xmlns:a16="http://schemas.microsoft.com/office/drawing/2014/main" id="{CCE50D39-85DA-430D-6906-9022B02C10F0}"/>
              </a:ext>
            </a:extLst>
          </p:cNvPr>
          <p:cNvSpPr/>
          <p:nvPr/>
        </p:nvSpPr>
        <p:spPr>
          <a:xfrm>
            <a:off x="8486648" y="2210329"/>
            <a:ext cx="692210" cy="83288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200" dirty="0"/>
              <a:t>App B</a:t>
            </a:r>
          </a:p>
        </p:txBody>
      </p:sp>
      <p:sp>
        <p:nvSpPr>
          <p:cNvPr id="24" name="Rectangle 23">
            <a:extLst>
              <a:ext uri="{FF2B5EF4-FFF2-40B4-BE49-F238E27FC236}">
                <a16:creationId xmlns:a16="http://schemas.microsoft.com/office/drawing/2014/main" id="{3D0B32F6-CE12-B972-7D66-D6F8645CE5D4}"/>
              </a:ext>
            </a:extLst>
          </p:cNvPr>
          <p:cNvSpPr/>
          <p:nvPr/>
        </p:nvSpPr>
        <p:spPr>
          <a:xfrm>
            <a:off x="9669496" y="2217226"/>
            <a:ext cx="692210" cy="83288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200" dirty="0"/>
              <a:t>App C</a:t>
            </a:r>
          </a:p>
        </p:txBody>
      </p:sp>
      <p:sp>
        <p:nvSpPr>
          <p:cNvPr id="25" name="Rectangle 24">
            <a:extLst>
              <a:ext uri="{FF2B5EF4-FFF2-40B4-BE49-F238E27FC236}">
                <a16:creationId xmlns:a16="http://schemas.microsoft.com/office/drawing/2014/main" id="{F2EA37B8-6FAD-6CCB-D9DB-0977059AF553}"/>
              </a:ext>
            </a:extLst>
          </p:cNvPr>
          <p:cNvSpPr/>
          <p:nvPr/>
        </p:nvSpPr>
        <p:spPr>
          <a:xfrm>
            <a:off x="4043654" y="2109106"/>
            <a:ext cx="1059680" cy="185756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App C</a:t>
            </a:r>
          </a:p>
        </p:txBody>
      </p:sp>
    </p:spTree>
    <p:extLst>
      <p:ext uri="{BB962C8B-B14F-4D97-AF65-F5344CB8AC3E}">
        <p14:creationId xmlns:p14="http://schemas.microsoft.com/office/powerpoint/2010/main" val="117045906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Contenedores y 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¿Por qué usar Contenedores para aplicaciones de Machine </a:t>
            </a:r>
            <a:r>
              <a:rPr lang="es-ES_tradnl" sz="2000" dirty="0" err="1"/>
              <a:t>Learning</a:t>
            </a:r>
            <a:r>
              <a:rPr lang="es-ES_tradnl" sz="2000" dirty="0"/>
              <a:t>?</a:t>
            </a:r>
          </a:p>
          <a:p>
            <a:r>
              <a:rPr lang="es-ES_tradnl" sz="2000" dirty="0"/>
              <a:t>Estandarización del entorno productivo.</a:t>
            </a:r>
          </a:p>
          <a:p>
            <a:r>
              <a:rPr lang="es-ES_tradnl" sz="2000" dirty="0"/>
              <a:t>Es fácil de reproducir en diferentes sistemas operativos.</a:t>
            </a:r>
          </a:p>
          <a:p>
            <a:r>
              <a:rPr lang="es-ES_tradnl" sz="2000" dirty="0"/>
              <a:t>Es fácil de desplegar en </a:t>
            </a:r>
            <a:r>
              <a:rPr lang="es-ES_tradnl" sz="2000" dirty="0" err="1"/>
              <a:t>clusters</a:t>
            </a:r>
            <a:r>
              <a:rPr lang="es-ES_tradnl" sz="2000" dirty="0"/>
              <a:t> o en la nube.</a:t>
            </a:r>
          </a:p>
          <a:p>
            <a:r>
              <a:rPr lang="es-ES_tradnl" sz="2000" dirty="0"/>
              <a:t>Es fácil de versionar, al mantener diferentes imágenes de contenedores y un software de versionado.</a:t>
            </a:r>
          </a:p>
          <a:p>
            <a:r>
              <a:rPr lang="es-ES_tradnl" sz="2000" dirty="0"/>
              <a:t>Es fácil de integrar en sistema heterogéneos. Normalmente usamos Python para ML, el resto de las cosas no. </a:t>
            </a:r>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71</a:t>
            </a:fld>
            <a:endParaRPr lang="en-US" dirty="0"/>
          </a:p>
        </p:txBody>
      </p:sp>
    </p:spTree>
    <p:extLst>
      <p:ext uri="{BB962C8B-B14F-4D97-AF65-F5344CB8AC3E}">
        <p14:creationId xmlns:p14="http://schemas.microsoft.com/office/powerpoint/2010/main" val="147031558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fontScale="85000" lnSpcReduction="20000"/>
          </a:bodyPr>
          <a:lstStyle/>
          <a:p>
            <a:pPr marL="0" indent="0">
              <a:buNone/>
            </a:pPr>
            <a:r>
              <a:rPr lang="es-ES_tradnl" sz="2000" dirty="0"/>
              <a:t>Veamos en más detalle a la solución de Docker, para ello presentemos algunos términos:</a:t>
            </a:r>
          </a:p>
          <a:p>
            <a:r>
              <a:rPr lang="es-ES_tradnl" sz="2000" b="1" dirty="0" err="1">
                <a:solidFill>
                  <a:schemeClr val="accent1">
                    <a:lumMod val="60000"/>
                    <a:lumOff val="40000"/>
                  </a:schemeClr>
                </a:solidFill>
              </a:rPr>
              <a:t>Dockerfile</a:t>
            </a:r>
            <a:r>
              <a:rPr lang="es-ES_tradnl" sz="2000" dirty="0"/>
              <a:t>: Cada contenedor de Docker comienza con un archivo de texto conteniendo las instrucciones de cómo construir la imagen de contenedor. Es en esencia una lista de comandos de consola que el motor de Docker ejecutará para armar la imagen. </a:t>
            </a:r>
          </a:p>
          <a:p>
            <a:r>
              <a:rPr lang="es-ES_tradnl" sz="2000" b="1" dirty="0">
                <a:solidFill>
                  <a:schemeClr val="accent1">
                    <a:lumMod val="60000"/>
                    <a:lumOff val="40000"/>
                  </a:schemeClr>
                </a:solidFill>
              </a:rPr>
              <a:t>Imagen de Docker: </a:t>
            </a:r>
            <a:r>
              <a:rPr lang="es-ES_tradnl" sz="2000" dirty="0"/>
              <a:t>Las imágenes de Docker contiene el código fuente, como </a:t>
            </a:r>
            <a:r>
              <a:rPr lang="es-ES_tradnl" sz="2000" dirty="0" err="1"/>
              <a:t>asi</a:t>
            </a:r>
            <a:r>
              <a:rPr lang="es-ES_tradnl" sz="2000" dirty="0"/>
              <a:t> también las librerías y dependencias que la aplicación necesita para funcionar. Cuando se ejecuta la imagen, se vuelve una instancia del contenedor.</a:t>
            </a:r>
            <a:br>
              <a:rPr lang="es-ES_tradnl" sz="2000" dirty="0"/>
            </a:br>
            <a:br>
              <a:rPr lang="es-ES_tradnl" sz="2000" dirty="0"/>
            </a:br>
            <a:r>
              <a:rPr lang="es-ES_tradnl" sz="2000" dirty="0"/>
              <a:t>Es posible de crear una imagen de cero, pero es común usar capas bajo imágenes públicas.</a:t>
            </a:r>
          </a:p>
          <a:p>
            <a:r>
              <a:rPr lang="es-ES_tradnl" sz="2000" b="1" dirty="0">
                <a:solidFill>
                  <a:schemeClr val="accent1">
                    <a:lumMod val="60000"/>
                    <a:lumOff val="40000"/>
                  </a:schemeClr>
                </a:solidFill>
              </a:rPr>
              <a:t>Contenedor de Docker: </a:t>
            </a:r>
            <a:r>
              <a:rPr lang="es-ES_tradnl" sz="2000" dirty="0"/>
              <a:t>Los contenedores son las instancias corriendo de las imágenes. </a:t>
            </a:r>
          </a:p>
          <a:p>
            <a:r>
              <a:rPr lang="es-ES_tradnl" sz="2000" b="1" dirty="0">
                <a:solidFill>
                  <a:schemeClr val="accent1">
                    <a:lumMod val="60000"/>
                    <a:lumOff val="40000"/>
                  </a:schemeClr>
                </a:solidFill>
              </a:rPr>
              <a:t>Docker Hub: </a:t>
            </a:r>
            <a:r>
              <a:rPr lang="es-ES_tradnl" sz="2000" dirty="0"/>
              <a:t>Es el repositorio público de imágenes de Docker. </a:t>
            </a:r>
          </a:p>
          <a:p>
            <a:r>
              <a:rPr lang="es-ES_tradnl" sz="2000" b="1" dirty="0">
                <a:solidFill>
                  <a:schemeClr val="accent1">
                    <a:lumMod val="60000"/>
                    <a:lumOff val="40000"/>
                  </a:schemeClr>
                </a:solidFill>
              </a:rPr>
              <a:t>Docker Desktop: </a:t>
            </a:r>
            <a:r>
              <a:rPr lang="es-ES_tradnl" sz="2000" dirty="0"/>
              <a:t>Es una aplicación que incluye el motor de Docker, Docker CLI, Docker </a:t>
            </a:r>
            <a:r>
              <a:rPr lang="es-ES_tradnl" sz="2000" dirty="0" err="1"/>
              <a:t>Compose</a:t>
            </a:r>
            <a:r>
              <a:rPr lang="es-ES_tradnl" sz="2000" dirty="0"/>
              <a:t>, etc.</a:t>
            </a:r>
          </a:p>
          <a:p>
            <a:r>
              <a:rPr lang="es-ES_tradnl" sz="2000" b="1" dirty="0">
                <a:solidFill>
                  <a:schemeClr val="accent1">
                    <a:lumMod val="60000"/>
                    <a:lumOff val="40000"/>
                  </a:schemeClr>
                </a:solidFill>
              </a:rPr>
              <a:t>Docker Daemon: </a:t>
            </a:r>
            <a:r>
              <a:rPr lang="es-ES_tradnl" sz="2000" dirty="0"/>
              <a:t>Es el servicio que crea y administra las imágenes. </a:t>
            </a:r>
          </a:p>
          <a:p>
            <a:endParaRPr lang="es-ES_tradnl" sz="2000" dirty="0"/>
          </a:p>
          <a:p>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72</a:t>
            </a:fld>
            <a:endParaRPr lang="en-US" dirty="0"/>
          </a:p>
        </p:txBody>
      </p:sp>
    </p:spTree>
    <p:extLst>
      <p:ext uri="{BB962C8B-B14F-4D97-AF65-F5344CB8AC3E}">
        <p14:creationId xmlns:p14="http://schemas.microsoft.com/office/powerpoint/2010/main" val="113244603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Instalemos Docker en nuestras computadoras, para ello vamos a </a:t>
            </a:r>
            <a:r>
              <a:rPr lang="es-ES_tradnl" sz="2000" dirty="0">
                <a:hlinkClick r:id="rId3"/>
              </a:rPr>
              <a:t>https://www.docker.com/products/docker-desktop/</a:t>
            </a:r>
            <a:r>
              <a:rPr lang="es-ES_tradnl" sz="2000" dirty="0"/>
              <a:t> donde podemos descargar Docker Desktop.</a:t>
            </a:r>
          </a:p>
          <a:p>
            <a:pPr marL="0" indent="0">
              <a:buNone/>
            </a:pPr>
            <a:endParaRPr lang="es-ES_tradnl" sz="2000" dirty="0"/>
          </a:p>
          <a:p>
            <a:pPr marL="0" indent="0">
              <a:buNone/>
            </a:pPr>
            <a:r>
              <a:rPr lang="es-ES_tradnl" sz="2000" dirty="0"/>
              <a:t>Usuarios de Linux, instalen Docker usando su gestor de paquetes, y para tener una herramienta similar a Docker Desktop, pueden usar </a:t>
            </a:r>
            <a:r>
              <a:rPr lang="es-ES_tradnl" sz="2000" dirty="0">
                <a:hlinkClick r:id="rId4"/>
              </a:rPr>
              <a:t>Podman</a:t>
            </a:r>
            <a:r>
              <a:rPr lang="es-ES_tradnl" sz="2000" dirty="0"/>
              <a:t>.</a:t>
            </a:r>
          </a:p>
          <a:p>
            <a:pPr marL="0" indent="0">
              <a:buNone/>
            </a:pPr>
            <a:r>
              <a:rPr lang="es-ES_tradnl" sz="2000" dirty="0"/>
              <a:t>Para usuarios de Ubuntu: </a:t>
            </a:r>
            <a:r>
              <a:rPr lang="es-ES_tradnl" sz="2000" dirty="0">
                <a:hlinkClick r:id="rId5"/>
              </a:rPr>
              <a:t>https://docs.docker.com/engine/install/ubuntu/</a:t>
            </a:r>
            <a:endParaRPr lang="es-ES_tradnl" sz="2000" dirty="0"/>
          </a:p>
          <a:p>
            <a:pPr marL="0" indent="0">
              <a:buNone/>
            </a:pPr>
            <a:endParaRPr lang="es-ES_tradnl" sz="2000" dirty="0"/>
          </a:p>
          <a:p>
            <a:pPr marL="0" indent="0">
              <a:buNone/>
            </a:pPr>
            <a:r>
              <a:rPr lang="es-ES_tradnl" sz="2000" dirty="0"/>
              <a:t>Si quieren aprender más en detalle, visiten la guía </a:t>
            </a:r>
            <a:r>
              <a:rPr lang="es-ES_tradnl" sz="2000" dirty="0">
                <a:hlinkClick r:id="rId6"/>
              </a:rPr>
              <a:t>https://docs.docker.com/build/guide/</a:t>
            </a:r>
            <a:endParaRPr lang="es-ES_tradnl" sz="2000" dirty="0"/>
          </a:p>
          <a:p>
            <a:pPr marL="0" indent="0">
              <a:buNone/>
            </a:pPr>
            <a:endParaRPr lang="es-ES_tradnl" sz="2000" dirty="0"/>
          </a:p>
          <a:p>
            <a:endParaRPr lang="es-ES_tradnl" sz="2000" dirty="0"/>
          </a:p>
          <a:p>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73</a:t>
            </a:fld>
            <a:endParaRPr lang="en-US" dirty="0"/>
          </a:p>
        </p:txBody>
      </p:sp>
    </p:spTree>
    <p:extLst>
      <p:ext uri="{BB962C8B-B14F-4D97-AF65-F5344CB8AC3E}">
        <p14:creationId xmlns:p14="http://schemas.microsoft.com/office/powerpoint/2010/main" val="199501505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Instalemos Docker en nuestras computadoras, para ello vamos a </a:t>
            </a:r>
            <a:r>
              <a:rPr lang="es-ES_tradnl" sz="2000" dirty="0">
                <a:hlinkClick r:id="rId3"/>
              </a:rPr>
              <a:t>https://www.docker.com/products/docker-desktop/</a:t>
            </a:r>
            <a:r>
              <a:rPr lang="es-ES_tradnl" sz="2000" dirty="0"/>
              <a:t> donde podemos descargar Docker Desktop.</a:t>
            </a:r>
          </a:p>
          <a:p>
            <a:pPr marL="0" indent="0">
              <a:buNone/>
            </a:pPr>
            <a:r>
              <a:rPr lang="es-ES_tradnl" sz="2000" dirty="0"/>
              <a:t>Usuarios de Linux, instalen Docker usando su gestor de paquetes, y para tener una herramienta similar a Docker Desktop, pueden usar </a:t>
            </a:r>
            <a:r>
              <a:rPr lang="es-ES_tradnl" sz="2000" dirty="0">
                <a:hlinkClick r:id="rId4"/>
              </a:rPr>
              <a:t>Podman</a:t>
            </a:r>
            <a:r>
              <a:rPr lang="es-ES_tradnl" sz="2000" dirty="0"/>
              <a:t>.</a:t>
            </a:r>
          </a:p>
          <a:p>
            <a:pPr marL="0" indent="0">
              <a:buNone/>
            </a:pPr>
            <a:endParaRPr lang="es-ES_tradnl" sz="2000" dirty="0"/>
          </a:p>
          <a:p>
            <a:endParaRPr lang="es-ES_tradnl" sz="2000" dirty="0"/>
          </a:p>
          <a:p>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74</a:t>
            </a:fld>
            <a:endParaRPr lang="en-US" dirty="0"/>
          </a:p>
        </p:txBody>
      </p:sp>
      <p:pic>
        <p:nvPicPr>
          <p:cNvPr id="8" name="Picture 7">
            <a:extLst>
              <a:ext uri="{FF2B5EF4-FFF2-40B4-BE49-F238E27FC236}">
                <a16:creationId xmlns:a16="http://schemas.microsoft.com/office/drawing/2014/main" id="{78969197-8B6A-11F3-3B05-EA7D671E3728}"/>
              </a:ext>
            </a:extLst>
          </p:cNvPr>
          <p:cNvPicPr>
            <a:picLocks noChangeAspect="1"/>
          </p:cNvPicPr>
          <p:nvPr/>
        </p:nvPicPr>
        <p:blipFill>
          <a:blip r:embed="rId5"/>
          <a:stretch>
            <a:fillRect/>
          </a:stretch>
        </p:blipFill>
        <p:spPr>
          <a:xfrm>
            <a:off x="1559902" y="981419"/>
            <a:ext cx="9514989" cy="5510821"/>
          </a:xfrm>
          <a:prstGeom prst="rect">
            <a:avLst/>
          </a:prstGeom>
        </p:spPr>
      </p:pic>
    </p:spTree>
    <p:extLst>
      <p:ext uri="{BB962C8B-B14F-4D97-AF65-F5344CB8AC3E}">
        <p14:creationId xmlns:p14="http://schemas.microsoft.com/office/powerpoint/2010/main" val="123585416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Docker </a:t>
            </a:r>
            <a:r>
              <a:rPr lang="es-ES_tradnl" dirty="0" err="1"/>
              <a:t>Compose</a:t>
            </a:r>
            <a:endParaRPr lang="es-ES_tradnl" dirty="0"/>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Cuando tenemos muchos contenedores y queremos que se ejecuten todos juntos, podemos usar a Docker </a:t>
            </a:r>
            <a:r>
              <a:rPr lang="es-ES_tradnl" sz="2000" dirty="0" err="1"/>
              <a:t>Compose</a:t>
            </a:r>
            <a:r>
              <a:rPr lang="es-ES_tradnl" sz="2000" dirty="0"/>
              <a:t>.</a:t>
            </a:r>
          </a:p>
          <a:p>
            <a:pPr marL="0" indent="0">
              <a:buNone/>
            </a:pPr>
            <a:r>
              <a:rPr lang="es-ES_tradnl" sz="2000" dirty="0"/>
              <a:t>Supongamos que tenemos varias imágenes de microservicios, y queremos levantar a todos los servicios juntos. Cada una tiene un </a:t>
            </a:r>
            <a:r>
              <a:rPr lang="es-ES_tradnl" sz="2000" b="1" dirty="0" err="1">
                <a:solidFill>
                  <a:schemeClr val="accent1">
                    <a:lumMod val="60000"/>
                    <a:lumOff val="40000"/>
                  </a:schemeClr>
                </a:solidFill>
              </a:rPr>
              <a:t>Dockerfile</a:t>
            </a:r>
            <a:r>
              <a:rPr lang="es-ES_tradnl" sz="2000" dirty="0"/>
              <a:t>, para integrarlas a todas, ahora debemos crear un archivo YAML llamado </a:t>
            </a:r>
            <a:r>
              <a:rPr lang="es-ES_tradnl" sz="2000" b="1" dirty="0" err="1">
                <a:solidFill>
                  <a:schemeClr val="accent6">
                    <a:lumMod val="60000"/>
                    <a:lumOff val="40000"/>
                  </a:schemeClr>
                </a:solidFill>
              </a:rPr>
              <a:t>docker-compose.yaml</a:t>
            </a:r>
            <a:r>
              <a:rPr lang="es-ES_tradnl" sz="2000" dirty="0"/>
              <a:t>.</a:t>
            </a:r>
          </a:p>
          <a:p>
            <a:pPr marL="0" indent="0">
              <a:buNone/>
            </a:pPr>
            <a:r>
              <a:rPr lang="es-ES_tradnl" sz="2000" dirty="0"/>
              <a:t>En este archivo podemos definir las imágenes que queremos utilizar, la exposición de los puertos, volúmenes (permite persistir información una vez que el contenedor está apagado).</a:t>
            </a:r>
          </a:p>
          <a:p>
            <a:pPr marL="0" indent="0">
              <a:buNone/>
            </a:pPr>
            <a:endParaRPr lang="es-ES_tradnl" sz="2000" dirty="0"/>
          </a:p>
          <a:p>
            <a:pPr marL="0" indent="0">
              <a:buNone/>
            </a:pPr>
            <a:r>
              <a:rPr lang="es-ES_tradnl" sz="2000" dirty="0"/>
              <a:t>Realicemos un </a:t>
            </a:r>
            <a:r>
              <a:rPr lang="es-ES_tradnl" sz="2000" i="1" dirty="0" err="1"/>
              <a:t>Hands-on</a:t>
            </a:r>
            <a:r>
              <a:rPr lang="es-ES_tradnl" sz="2000" dirty="0"/>
              <a:t> de contenedores de Docker…</a:t>
            </a:r>
          </a:p>
          <a:p>
            <a:endParaRPr lang="es-ES_tradnl" sz="2000" dirty="0"/>
          </a:p>
          <a:p>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75</a:t>
            </a:fld>
            <a:endParaRPr lang="en-US" dirty="0"/>
          </a:p>
        </p:txBody>
      </p:sp>
    </p:spTree>
    <p:extLst>
      <p:ext uri="{BB962C8B-B14F-4D97-AF65-F5344CB8AC3E}">
        <p14:creationId xmlns:p14="http://schemas.microsoft.com/office/powerpoint/2010/main" val="33294271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CE95AF-4D43-7CB0-25E8-F05E85364D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A47C29-B035-F973-4DD2-409B523FBCD8}"/>
              </a:ext>
            </a:extLst>
          </p:cNvPr>
          <p:cNvSpPr>
            <a:spLocks noGrp="1"/>
          </p:cNvSpPr>
          <p:nvPr>
            <p:ph type="title"/>
          </p:nvPr>
        </p:nvSpPr>
        <p:spPr/>
        <p:txBody>
          <a:bodyPr>
            <a:normAutofit/>
          </a:bodyPr>
          <a:lstStyle/>
          <a:p>
            <a:r>
              <a:rPr lang="es-ES_tradnl" dirty="0"/>
              <a:t>Niveles de </a:t>
            </a:r>
            <a:r>
              <a:rPr lang="es-ES_tradnl" dirty="0" err="1"/>
              <a:t>MLOps</a:t>
            </a:r>
            <a:endParaRPr lang="es-ES_tradnl" dirty="0"/>
          </a:p>
        </p:txBody>
      </p:sp>
      <p:sp>
        <p:nvSpPr>
          <p:cNvPr id="3" name="Content Placeholder 2">
            <a:extLst>
              <a:ext uri="{FF2B5EF4-FFF2-40B4-BE49-F238E27FC236}">
                <a16:creationId xmlns:a16="http://schemas.microsoft.com/office/drawing/2014/main" id="{5B48D920-B980-3AAF-6209-754B4FE06DA2}"/>
              </a:ext>
            </a:extLst>
          </p:cNvPr>
          <p:cNvSpPr>
            <a:spLocks noGrp="1"/>
          </p:cNvSpPr>
          <p:nvPr>
            <p:ph idx="1"/>
          </p:nvPr>
        </p:nvSpPr>
        <p:spPr/>
        <p:txBody>
          <a:bodyPr>
            <a:normAutofit/>
          </a:bodyPr>
          <a:lstStyle/>
          <a:p>
            <a:pPr marL="0" indent="0">
              <a:buNone/>
            </a:pPr>
            <a:r>
              <a:rPr lang="es-ES_tradnl" sz="2000" dirty="0"/>
              <a:t>Frecuentemente dentro de la industria se pueden encontrar diferenciados tres niveles de </a:t>
            </a:r>
            <a:r>
              <a:rPr lang="es-ES_tradnl" sz="2000" dirty="0" err="1"/>
              <a:t>MLOps</a:t>
            </a:r>
            <a:r>
              <a:rPr lang="es-ES_tradnl" sz="2000" dirty="0"/>
              <a:t>. Estos niveles se diferencian en cuanto a la cantidad de herramientas/prácticas de </a:t>
            </a:r>
            <a:r>
              <a:rPr lang="es-ES_tradnl" sz="2000" dirty="0" err="1"/>
              <a:t>MLOps</a:t>
            </a:r>
            <a:r>
              <a:rPr lang="es-ES_tradnl" sz="2000" dirty="0"/>
              <a:t> que incluyen dentro de su funcionamiento.</a:t>
            </a:r>
          </a:p>
          <a:p>
            <a:pPr marL="0" indent="0">
              <a:buNone/>
            </a:pPr>
            <a:endParaRPr lang="es-ES_tradnl" sz="2000" dirty="0"/>
          </a:p>
          <a:p>
            <a:r>
              <a:rPr lang="es-ES_tradnl" sz="2000" dirty="0"/>
              <a:t>Nivel 0</a:t>
            </a:r>
          </a:p>
          <a:p>
            <a:r>
              <a:rPr lang="es-ES_tradnl" sz="2000" dirty="0"/>
              <a:t>Nivel 1</a:t>
            </a:r>
          </a:p>
          <a:p>
            <a:r>
              <a:rPr lang="es-ES_tradnl" sz="2000" dirty="0"/>
              <a:t>Nivel 2</a:t>
            </a:r>
          </a:p>
        </p:txBody>
      </p:sp>
      <p:sp>
        <p:nvSpPr>
          <p:cNvPr id="6" name="Slide Number Placeholder 5">
            <a:extLst>
              <a:ext uri="{FF2B5EF4-FFF2-40B4-BE49-F238E27FC236}">
                <a16:creationId xmlns:a16="http://schemas.microsoft.com/office/drawing/2014/main" id="{3F53CA3D-FDA2-ADDB-E735-6DB5E05EF6E7}"/>
              </a:ext>
            </a:extLst>
          </p:cNvPr>
          <p:cNvSpPr>
            <a:spLocks noGrp="1"/>
          </p:cNvSpPr>
          <p:nvPr>
            <p:ph type="sldNum" sz="quarter" idx="12"/>
          </p:nvPr>
        </p:nvSpPr>
        <p:spPr/>
        <p:txBody>
          <a:bodyPr/>
          <a:lstStyle/>
          <a:p>
            <a:fld id="{73B850FF-6169-4056-8077-06FFA93A5366}" type="slidenum">
              <a:rPr lang="en-US" sz="1400" smtClean="0"/>
              <a:t>8</a:t>
            </a:fld>
            <a:endParaRPr lang="en-US" dirty="0"/>
          </a:p>
        </p:txBody>
      </p:sp>
      <p:sp>
        <p:nvSpPr>
          <p:cNvPr id="4" name="Footer Placeholder 4">
            <a:extLst>
              <a:ext uri="{FF2B5EF4-FFF2-40B4-BE49-F238E27FC236}">
                <a16:creationId xmlns:a16="http://schemas.microsoft.com/office/drawing/2014/main" id="{8E88ECFC-41B2-A00C-CA0D-897C3F7EB99A}"/>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7" name="Title 1">
            <a:extLst>
              <a:ext uri="{FF2B5EF4-FFF2-40B4-BE49-F238E27FC236}">
                <a16:creationId xmlns:a16="http://schemas.microsoft.com/office/drawing/2014/main" id="{29990E76-E16D-2250-6EF2-A8CDEBB7FD08}"/>
              </a:ext>
            </a:extLst>
          </p:cNvPr>
          <p:cNvSpPr txBox="1">
            <a:spLocks/>
          </p:cNvSpPr>
          <p:nvPr/>
        </p:nvSpPr>
        <p:spPr>
          <a:xfrm>
            <a:off x="458694" y="1427930"/>
            <a:ext cx="10895106" cy="500116"/>
          </a:xfrm>
          <a:prstGeom prst="rect">
            <a:avLst/>
          </a:prstGeom>
        </p:spPr>
        <p:txBody>
          <a:bodyPr vert="horz" lIns="91440" tIns="45720" rIns="91440" bIns="45720" rtlCol="0" anchor="ctr">
            <a:normAutofit lnSpcReduction="10000"/>
          </a:bodyPr>
          <a:lst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a:lstStyle>
          <a:p>
            <a:r>
              <a:rPr lang="es-ES_tradnl" sz="2800" dirty="0"/>
              <a:t>Los 3 niveles de </a:t>
            </a:r>
            <a:r>
              <a:rPr lang="es-ES_tradnl" sz="2800" dirty="0" err="1"/>
              <a:t>MLOps</a:t>
            </a:r>
            <a:endParaRPr lang="es-ES_tradnl" sz="2800" dirty="0"/>
          </a:p>
        </p:txBody>
      </p:sp>
    </p:spTree>
    <p:extLst>
      <p:ext uri="{BB962C8B-B14F-4D97-AF65-F5344CB8AC3E}">
        <p14:creationId xmlns:p14="http://schemas.microsoft.com/office/powerpoint/2010/main" val="18718512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Buenas prácticas de programación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Para comenzar a trabajar pensando en un modelo de aprendizaje automático que será productivo, y visto por otras personas, el código debe cumplir con ciertos estándares de buenas prácticas de programación.</a:t>
            </a:r>
          </a:p>
          <a:p>
            <a:pPr marL="0" indent="0">
              <a:buNone/>
            </a:pPr>
            <a:r>
              <a:rPr lang="es-ES_tradnl" sz="2000" dirty="0"/>
              <a:t>Cuando nuestro código va a ser potencialmente usado en producción, debe cumplir con ser </a:t>
            </a:r>
            <a:r>
              <a:rPr lang="es-ES_tradnl" sz="2000" b="1" dirty="0">
                <a:solidFill>
                  <a:schemeClr val="accent1">
                    <a:lumMod val="60000"/>
                    <a:lumOff val="40000"/>
                  </a:schemeClr>
                </a:solidFill>
              </a:rPr>
              <a:t>legible</a:t>
            </a:r>
            <a:r>
              <a:rPr lang="es-ES_tradnl" sz="2000" dirty="0"/>
              <a:t>, </a:t>
            </a:r>
            <a:r>
              <a:rPr lang="es-ES_tradnl" sz="2000" b="1" dirty="0">
                <a:solidFill>
                  <a:schemeClr val="accent3">
                    <a:lumMod val="60000"/>
                    <a:lumOff val="40000"/>
                  </a:schemeClr>
                </a:solidFill>
              </a:rPr>
              <a:t>simple</a:t>
            </a:r>
            <a:r>
              <a:rPr lang="es-ES_tradnl" sz="2000" dirty="0"/>
              <a:t> y </a:t>
            </a:r>
            <a:r>
              <a:rPr lang="es-ES_tradnl" sz="2000" b="1" dirty="0">
                <a:solidFill>
                  <a:schemeClr val="accent5">
                    <a:lumMod val="60000"/>
                    <a:lumOff val="40000"/>
                  </a:schemeClr>
                </a:solidFill>
              </a:rPr>
              <a:t>conciso</a:t>
            </a:r>
            <a:r>
              <a:rPr lang="es-ES_tradnl" sz="2000" dirty="0"/>
              <a:t>.</a:t>
            </a:r>
          </a:p>
        </p:txBody>
      </p:sp>
    </p:spTree>
    <p:extLst>
      <p:ext uri="{BB962C8B-B14F-4D97-AF65-F5344CB8AC3E}">
        <p14:creationId xmlns:p14="http://schemas.microsoft.com/office/powerpoint/2010/main" val="3202106474"/>
      </p:ext>
    </p:extLst>
  </p:cSld>
  <p:clrMapOvr>
    <a:masterClrMapping/>
  </p:clrMapOvr>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4096</TotalTime>
  <Words>8625</Words>
  <Application>Microsoft Macintosh PowerPoint</Application>
  <PresentationFormat>Widescreen</PresentationFormat>
  <Paragraphs>741</Paragraphs>
  <Slides>75</Slides>
  <Notes>56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75</vt:i4>
      </vt:variant>
    </vt:vector>
  </HeadingPairs>
  <TitlesOfParts>
    <vt:vector size="83" baseType="lpstr">
      <vt:lpstr>Arial</vt:lpstr>
      <vt:lpstr>Avenir Next LT Pro</vt:lpstr>
      <vt:lpstr>AvenirNext LT Pro Medium</vt:lpstr>
      <vt:lpstr>Calibri</vt:lpstr>
      <vt:lpstr>Cambria Math</vt:lpstr>
      <vt:lpstr>MinionPro</vt:lpstr>
      <vt:lpstr>Sabon Next LT</vt:lpstr>
      <vt:lpstr>DappledVTI</vt:lpstr>
      <vt:lpstr>Desarrollo de modelos</vt:lpstr>
      <vt:lpstr>Repaso de la clase anterior</vt:lpstr>
      <vt:lpstr>Ciclo de vida de un proyecto de Aprendizaje Automático</vt:lpstr>
      <vt:lpstr>Ciclo de vida de un proyecto de Aprendizaje Automático</vt:lpstr>
      <vt:lpstr>Consideraciones para aplicaciones en industria</vt:lpstr>
      <vt:lpstr>Pipelines/flujos de trabajo reproducibles dentro de ML</vt:lpstr>
      <vt:lpstr>Machine Learning Operations (MLOps)</vt:lpstr>
      <vt:lpstr>Niveles de MLOps</vt:lpstr>
      <vt:lpstr>Buenas prácticas de programación</vt:lpstr>
      <vt:lpstr>Desarrollo de modelos</vt:lpstr>
      <vt:lpstr>Desarrollo de modelos en producción</vt:lpstr>
      <vt:lpstr>Desarrollo de modelos en producción</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Las 4 fases del desarrollo de modelos</vt:lpstr>
      <vt:lpstr>Las 4 fases del desarrollo de modelos</vt:lpstr>
      <vt:lpstr>Las 4 fases del desarrollo de modelos</vt:lpstr>
      <vt:lpstr>Las 4 fases del desarrollo de modelos</vt:lpstr>
      <vt:lpstr>Las 4 fases del desarrollo de modelos</vt:lpstr>
      <vt:lpstr>Las 4 fases del desarrollo de modelos</vt:lpstr>
      <vt:lpstr>Ensambles</vt:lpstr>
      <vt:lpstr>Ensambles</vt:lpstr>
      <vt:lpstr>Ensambles</vt:lpstr>
      <vt:lpstr>Ensambles</vt:lpstr>
      <vt:lpstr>Ensambles</vt:lpstr>
      <vt:lpstr>Depurando modelos</vt:lpstr>
      <vt:lpstr>Depurando modelos</vt:lpstr>
      <vt:lpstr>Depurando modelos</vt:lpstr>
      <vt:lpstr>Depurando modelos</vt:lpstr>
      <vt:lpstr>Entrenamiento distribuido</vt:lpstr>
      <vt:lpstr>Entrenamiento distribuido</vt:lpstr>
      <vt:lpstr>Entrenamiento distribuido</vt:lpstr>
      <vt:lpstr>Entrenamiento distribuido</vt:lpstr>
      <vt:lpstr>Entrenamiento distribuido</vt:lpstr>
      <vt:lpstr>Entrenamiento distribuido</vt:lpstr>
      <vt:lpstr>Entrenamiento distribuido</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Desplegado de modelos</vt:lpstr>
      <vt:lpstr>Desplegado de modelos</vt:lpstr>
      <vt:lpstr>Contenedores y Docker</vt:lpstr>
      <vt:lpstr>Contenedores y Docker</vt:lpstr>
      <vt:lpstr>Contenedores y Docker</vt:lpstr>
      <vt:lpstr>Contenedores y Docker</vt:lpstr>
      <vt:lpstr>Contenedores y Docker</vt:lpstr>
      <vt:lpstr>Docker</vt:lpstr>
      <vt:lpstr>Docker</vt:lpstr>
      <vt:lpstr>Docker</vt:lpstr>
      <vt:lpstr>Docker Compose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76</cp:revision>
  <dcterms:created xsi:type="dcterms:W3CDTF">2024-02-08T17:40:43Z</dcterms:created>
  <dcterms:modified xsi:type="dcterms:W3CDTF">2024-04-13T02:34:09Z</dcterms:modified>
</cp:coreProperties>
</file>

<file path=docProps/thumbnail.jpeg>
</file>